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  <p:sldMasterId id="2147483695" r:id="rId3"/>
  </p:sldMasterIdLst>
  <p:notesMasterIdLst>
    <p:notesMasterId r:id="rId63"/>
  </p:notesMasterIdLst>
  <p:sldIdLst>
    <p:sldId id="256" r:id="rId4"/>
    <p:sldId id="400" r:id="rId5"/>
    <p:sldId id="258" r:id="rId6"/>
    <p:sldId id="343" r:id="rId7"/>
    <p:sldId id="344" r:id="rId8"/>
    <p:sldId id="342" r:id="rId9"/>
    <p:sldId id="345" r:id="rId10"/>
    <p:sldId id="317" r:id="rId11"/>
    <p:sldId id="393" r:id="rId12"/>
    <p:sldId id="394" r:id="rId13"/>
    <p:sldId id="395" r:id="rId14"/>
    <p:sldId id="396" r:id="rId15"/>
    <p:sldId id="397" r:id="rId16"/>
    <p:sldId id="398" r:id="rId17"/>
    <p:sldId id="288" r:id="rId18"/>
    <p:sldId id="399" r:id="rId19"/>
    <p:sldId id="346" r:id="rId20"/>
    <p:sldId id="349" r:id="rId21"/>
    <p:sldId id="354" r:id="rId22"/>
    <p:sldId id="350" r:id="rId23"/>
    <p:sldId id="352" r:id="rId24"/>
    <p:sldId id="355" r:id="rId25"/>
    <p:sldId id="347" r:id="rId26"/>
    <p:sldId id="330" r:id="rId27"/>
    <p:sldId id="356" r:id="rId28"/>
    <p:sldId id="348" r:id="rId29"/>
    <p:sldId id="358" r:id="rId30"/>
    <p:sldId id="359" r:id="rId31"/>
    <p:sldId id="361" r:id="rId32"/>
    <p:sldId id="357" r:id="rId33"/>
    <p:sldId id="363" r:id="rId34"/>
    <p:sldId id="364" r:id="rId35"/>
    <p:sldId id="362" r:id="rId36"/>
    <p:sldId id="365" r:id="rId37"/>
    <p:sldId id="367" r:id="rId38"/>
    <p:sldId id="368" r:id="rId39"/>
    <p:sldId id="372" r:id="rId40"/>
    <p:sldId id="373" r:id="rId41"/>
    <p:sldId id="371" r:id="rId42"/>
    <p:sldId id="369" r:id="rId43"/>
    <p:sldId id="370" r:id="rId44"/>
    <p:sldId id="374" r:id="rId45"/>
    <p:sldId id="376" r:id="rId46"/>
    <p:sldId id="377" r:id="rId47"/>
    <p:sldId id="378" r:id="rId48"/>
    <p:sldId id="379" r:id="rId49"/>
    <p:sldId id="380" r:id="rId50"/>
    <p:sldId id="381" r:id="rId51"/>
    <p:sldId id="382" r:id="rId52"/>
    <p:sldId id="385" r:id="rId53"/>
    <p:sldId id="392" r:id="rId54"/>
    <p:sldId id="383" r:id="rId55"/>
    <p:sldId id="386" r:id="rId56"/>
    <p:sldId id="387" r:id="rId57"/>
    <p:sldId id="388" r:id="rId58"/>
    <p:sldId id="384" r:id="rId59"/>
    <p:sldId id="389" r:id="rId60"/>
    <p:sldId id="391" r:id="rId61"/>
    <p:sldId id="390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40A61D7E-2C9D-4E7E-977C-2B6EC2434CD7}">
          <p14:sldIdLst>
            <p14:sldId id="256"/>
            <p14:sldId id="400"/>
            <p14:sldId id="258"/>
            <p14:sldId id="343"/>
            <p14:sldId id="344"/>
            <p14:sldId id="342"/>
            <p14:sldId id="345"/>
            <p14:sldId id="317"/>
            <p14:sldId id="393"/>
            <p14:sldId id="394"/>
            <p14:sldId id="395"/>
            <p14:sldId id="396"/>
            <p14:sldId id="397"/>
            <p14:sldId id="398"/>
            <p14:sldId id="288"/>
            <p14:sldId id="399"/>
            <p14:sldId id="346"/>
            <p14:sldId id="349"/>
            <p14:sldId id="354"/>
            <p14:sldId id="350"/>
            <p14:sldId id="352"/>
            <p14:sldId id="355"/>
            <p14:sldId id="347"/>
            <p14:sldId id="330"/>
            <p14:sldId id="356"/>
            <p14:sldId id="348"/>
            <p14:sldId id="358"/>
            <p14:sldId id="359"/>
            <p14:sldId id="361"/>
            <p14:sldId id="357"/>
            <p14:sldId id="363"/>
            <p14:sldId id="364"/>
            <p14:sldId id="362"/>
            <p14:sldId id="365"/>
            <p14:sldId id="367"/>
            <p14:sldId id="368"/>
            <p14:sldId id="372"/>
            <p14:sldId id="373"/>
            <p14:sldId id="371"/>
            <p14:sldId id="369"/>
            <p14:sldId id="370"/>
            <p14:sldId id="374"/>
            <p14:sldId id="376"/>
            <p14:sldId id="377"/>
            <p14:sldId id="378"/>
            <p14:sldId id="379"/>
            <p14:sldId id="380"/>
            <p14:sldId id="381"/>
            <p14:sldId id="382"/>
            <p14:sldId id="385"/>
            <p14:sldId id="392"/>
            <p14:sldId id="383"/>
            <p14:sldId id="386"/>
            <p14:sldId id="387"/>
            <p14:sldId id="388"/>
            <p14:sldId id="384"/>
            <p14:sldId id="389"/>
            <p14:sldId id="391"/>
            <p14:sldId id="3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5723"/>
    <a:srgbClr val="A9D18E"/>
    <a:srgbClr val="000000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3" autoAdjust="0"/>
    <p:restoredTop sz="75472" autoAdjust="0"/>
  </p:normalViewPr>
  <p:slideViewPr>
    <p:cSldViewPr snapToGrid="0">
      <p:cViewPr varScale="1">
        <p:scale>
          <a:sx n="86" d="100"/>
          <a:sy n="86" d="100"/>
        </p:scale>
        <p:origin x="1236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slide" Target="slides/slide58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35E44B-2085-4815-ACED-9F710C32248B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33AD56-8657-4FD0-A4F1-8AED9F4BD5CA}">
      <dgm:prSet phldrT="[Text]"/>
      <dgm:spPr/>
      <dgm:t>
        <a:bodyPr/>
        <a:lstStyle/>
        <a:p>
          <a:r>
            <a:rPr lang="en-US" dirty="0"/>
            <a:t>Async/Await</a:t>
          </a:r>
        </a:p>
      </dgm:t>
    </dgm:pt>
    <dgm:pt modelId="{859653EE-B46D-4AA4-9F43-A85F23B05B4A}" type="parTrans" cxnId="{7677EC99-9512-4DE7-A83A-1FD709B8F799}">
      <dgm:prSet/>
      <dgm:spPr/>
      <dgm:t>
        <a:bodyPr/>
        <a:lstStyle/>
        <a:p>
          <a:endParaRPr lang="en-US"/>
        </a:p>
      </dgm:t>
    </dgm:pt>
    <dgm:pt modelId="{C9901F90-B8D9-4FBD-B947-960EEB486D7B}" type="sibTrans" cxnId="{7677EC99-9512-4DE7-A83A-1FD709B8F799}">
      <dgm:prSet/>
      <dgm:spPr/>
      <dgm:t>
        <a:bodyPr/>
        <a:lstStyle/>
        <a:p>
          <a:endParaRPr lang="en-US"/>
        </a:p>
      </dgm:t>
    </dgm:pt>
    <dgm:pt modelId="{8C7C9027-2A3C-4AAA-982C-CCD292C6C0D3}">
      <dgm:prSet phldrT="[Text]"/>
      <dgm:spPr/>
      <dgm:t>
        <a:bodyPr/>
        <a:lstStyle/>
        <a:p>
          <a:r>
            <a:rPr lang="en-US" dirty="0"/>
            <a:t>Futures / Continuations</a:t>
          </a:r>
        </a:p>
      </dgm:t>
    </dgm:pt>
    <dgm:pt modelId="{538E8977-616A-4A66-9876-5B615FDFCD11}" type="parTrans" cxnId="{8C310020-4B21-4AB2-94F2-BF0A61FC263B}">
      <dgm:prSet/>
      <dgm:spPr/>
      <dgm:t>
        <a:bodyPr/>
        <a:lstStyle/>
        <a:p>
          <a:endParaRPr lang="en-US"/>
        </a:p>
      </dgm:t>
    </dgm:pt>
    <dgm:pt modelId="{D2AF4D2F-9B4F-44CA-8DA6-A234EE16BDB3}" type="sibTrans" cxnId="{8C310020-4B21-4AB2-94F2-BF0A61FC263B}">
      <dgm:prSet/>
      <dgm:spPr/>
      <dgm:t>
        <a:bodyPr/>
        <a:lstStyle/>
        <a:p>
          <a:endParaRPr lang="en-US"/>
        </a:p>
      </dgm:t>
    </dgm:pt>
    <dgm:pt modelId="{9E90057A-55C1-4D06-AA77-08E378F8D2AC}">
      <dgm:prSet phldrT="[Text]"/>
      <dgm:spPr/>
      <dgm:t>
        <a:bodyPr/>
        <a:lstStyle/>
        <a:p>
          <a:r>
            <a:rPr lang="en-US" dirty="0"/>
            <a:t>Callbacks</a:t>
          </a:r>
        </a:p>
      </dgm:t>
    </dgm:pt>
    <dgm:pt modelId="{05BEE852-30DF-447B-B207-0DDE30EEC7A7}" type="parTrans" cxnId="{02AE46CA-7394-48E5-888F-4E191138FA56}">
      <dgm:prSet/>
      <dgm:spPr/>
      <dgm:t>
        <a:bodyPr/>
        <a:lstStyle/>
        <a:p>
          <a:endParaRPr lang="en-US"/>
        </a:p>
      </dgm:t>
    </dgm:pt>
    <dgm:pt modelId="{BABE9E60-1F31-4EF3-A853-D0DCBA8A6101}" type="sibTrans" cxnId="{02AE46CA-7394-48E5-888F-4E191138FA56}">
      <dgm:prSet/>
      <dgm:spPr/>
      <dgm:t>
        <a:bodyPr/>
        <a:lstStyle/>
        <a:p>
          <a:endParaRPr lang="en-US"/>
        </a:p>
      </dgm:t>
    </dgm:pt>
    <dgm:pt modelId="{61C462EE-869D-46BC-911A-4FE55C05D12D}">
      <dgm:prSet phldrT="[Text]"/>
      <dgm:spPr/>
      <dgm:t>
        <a:bodyPr/>
        <a:lstStyle/>
        <a:p>
          <a:r>
            <a:rPr lang="en-US" dirty="0"/>
            <a:t>Events</a:t>
          </a:r>
        </a:p>
      </dgm:t>
    </dgm:pt>
    <dgm:pt modelId="{E82A8FDB-7EFC-48FB-B178-459B35A01549}" type="parTrans" cxnId="{734DEA5D-7D52-4900-9E29-77E270414CD7}">
      <dgm:prSet/>
      <dgm:spPr/>
      <dgm:t>
        <a:bodyPr/>
        <a:lstStyle/>
        <a:p>
          <a:endParaRPr lang="en-US"/>
        </a:p>
      </dgm:t>
    </dgm:pt>
    <dgm:pt modelId="{8111D13D-9D35-4656-AFA2-0128A65A1274}" type="sibTrans" cxnId="{734DEA5D-7D52-4900-9E29-77E270414CD7}">
      <dgm:prSet/>
      <dgm:spPr/>
      <dgm:t>
        <a:bodyPr/>
        <a:lstStyle/>
        <a:p>
          <a:endParaRPr lang="en-US"/>
        </a:p>
      </dgm:t>
    </dgm:pt>
    <dgm:pt modelId="{4F51C4B3-9D78-41B0-A604-53037BDDCAAC}" type="pres">
      <dgm:prSet presAssocID="{DE35E44B-2085-4815-ACED-9F710C32248B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E264A5C-ED96-419D-B6D1-AE14B785896D}" type="pres">
      <dgm:prSet presAssocID="{9933AD56-8657-4FD0-A4F1-8AED9F4BD5CA}" presName="vertOne" presStyleCnt="0"/>
      <dgm:spPr/>
    </dgm:pt>
    <dgm:pt modelId="{EC119195-F8FA-4F61-B7AF-7CD55BDEF155}" type="pres">
      <dgm:prSet presAssocID="{9933AD56-8657-4FD0-A4F1-8AED9F4BD5CA}" presName="txOne" presStyleLbl="node0" presStyleIdx="0" presStyleCnt="1">
        <dgm:presLayoutVars>
          <dgm:chPref val="3"/>
        </dgm:presLayoutVars>
      </dgm:prSet>
      <dgm:spPr/>
    </dgm:pt>
    <dgm:pt modelId="{BD05D23D-2E9C-4B13-8729-38FDABFF522B}" type="pres">
      <dgm:prSet presAssocID="{9933AD56-8657-4FD0-A4F1-8AED9F4BD5CA}" presName="parTransOne" presStyleCnt="0"/>
      <dgm:spPr/>
    </dgm:pt>
    <dgm:pt modelId="{45354EE7-FE54-4786-A88A-1738057F4161}" type="pres">
      <dgm:prSet presAssocID="{9933AD56-8657-4FD0-A4F1-8AED9F4BD5CA}" presName="horzOne" presStyleCnt="0"/>
      <dgm:spPr/>
    </dgm:pt>
    <dgm:pt modelId="{CB794869-D2C9-47F5-8CA7-67E73902552B}" type="pres">
      <dgm:prSet presAssocID="{8C7C9027-2A3C-4AAA-982C-CCD292C6C0D3}" presName="vertTwo" presStyleCnt="0"/>
      <dgm:spPr/>
    </dgm:pt>
    <dgm:pt modelId="{068A7CC4-CD73-4E3B-8CDB-3FAA78A88B88}" type="pres">
      <dgm:prSet presAssocID="{8C7C9027-2A3C-4AAA-982C-CCD292C6C0D3}" presName="txTwo" presStyleLbl="node2" presStyleIdx="0" presStyleCnt="1">
        <dgm:presLayoutVars>
          <dgm:chPref val="3"/>
        </dgm:presLayoutVars>
      </dgm:prSet>
      <dgm:spPr/>
    </dgm:pt>
    <dgm:pt modelId="{B86EB724-057B-494C-949E-522A5016B942}" type="pres">
      <dgm:prSet presAssocID="{8C7C9027-2A3C-4AAA-982C-CCD292C6C0D3}" presName="parTransTwo" presStyleCnt="0"/>
      <dgm:spPr/>
    </dgm:pt>
    <dgm:pt modelId="{8622C9C9-6E24-4282-9650-40E1437D02B0}" type="pres">
      <dgm:prSet presAssocID="{8C7C9027-2A3C-4AAA-982C-CCD292C6C0D3}" presName="horzTwo" presStyleCnt="0"/>
      <dgm:spPr/>
    </dgm:pt>
    <dgm:pt modelId="{8DF91F17-EA69-47B9-9A64-C134A2981464}" type="pres">
      <dgm:prSet presAssocID="{9E90057A-55C1-4D06-AA77-08E378F8D2AC}" presName="vertThree" presStyleCnt="0"/>
      <dgm:spPr/>
    </dgm:pt>
    <dgm:pt modelId="{A8546854-683A-4B7B-BD26-80AA21ADFC0B}" type="pres">
      <dgm:prSet presAssocID="{9E90057A-55C1-4D06-AA77-08E378F8D2AC}" presName="txThree" presStyleLbl="node3" presStyleIdx="0" presStyleCnt="1">
        <dgm:presLayoutVars>
          <dgm:chPref val="3"/>
        </dgm:presLayoutVars>
      </dgm:prSet>
      <dgm:spPr/>
    </dgm:pt>
    <dgm:pt modelId="{913EADE8-0098-451A-8C35-7F690DA17CBF}" type="pres">
      <dgm:prSet presAssocID="{9E90057A-55C1-4D06-AA77-08E378F8D2AC}" presName="parTransThree" presStyleCnt="0"/>
      <dgm:spPr/>
    </dgm:pt>
    <dgm:pt modelId="{B82AB256-2EE7-4DF6-9EE6-C46D1F2DB8FE}" type="pres">
      <dgm:prSet presAssocID="{9E90057A-55C1-4D06-AA77-08E378F8D2AC}" presName="horzThree" presStyleCnt="0"/>
      <dgm:spPr/>
    </dgm:pt>
    <dgm:pt modelId="{0E723D99-481B-45C4-828A-2026BDC0EECA}" type="pres">
      <dgm:prSet presAssocID="{61C462EE-869D-46BC-911A-4FE55C05D12D}" presName="vertFour" presStyleCnt="0">
        <dgm:presLayoutVars>
          <dgm:chPref val="3"/>
        </dgm:presLayoutVars>
      </dgm:prSet>
      <dgm:spPr/>
    </dgm:pt>
    <dgm:pt modelId="{F3017117-086E-4055-87A3-506A1707980F}" type="pres">
      <dgm:prSet presAssocID="{61C462EE-869D-46BC-911A-4FE55C05D12D}" presName="txFour" presStyleLbl="node4" presStyleIdx="0" presStyleCnt="1">
        <dgm:presLayoutVars>
          <dgm:chPref val="3"/>
        </dgm:presLayoutVars>
      </dgm:prSet>
      <dgm:spPr/>
    </dgm:pt>
    <dgm:pt modelId="{1F99438A-0F49-4289-9444-EA63D38CB598}" type="pres">
      <dgm:prSet presAssocID="{61C462EE-869D-46BC-911A-4FE55C05D12D}" presName="horzFour" presStyleCnt="0"/>
      <dgm:spPr/>
    </dgm:pt>
  </dgm:ptLst>
  <dgm:cxnLst>
    <dgm:cxn modelId="{D7C56F17-BEAA-40EC-BBB6-11720526AC3A}" type="presOf" srcId="{8C7C9027-2A3C-4AAA-982C-CCD292C6C0D3}" destId="{068A7CC4-CD73-4E3B-8CDB-3FAA78A88B88}" srcOrd="0" destOrd="0" presId="urn:microsoft.com/office/officeart/2005/8/layout/hierarchy4"/>
    <dgm:cxn modelId="{8C310020-4B21-4AB2-94F2-BF0A61FC263B}" srcId="{9933AD56-8657-4FD0-A4F1-8AED9F4BD5CA}" destId="{8C7C9027-2A3C-4AAA-982C-CCD292C6C0D3}" srcOrd="0" destOrd="0" parTransId="{538E8977-616A-4A66-9876-5B615FDFCD11}" sibTransId="{D2AF4D2F-9B4F-44CA-8DA6-A234EE16BDB3}"/>
    <dgm:cxn modelId="{734DEA5D-7D52-4900-9E29-77E270414CD7}" srcId="{9E90057A-55C1-4D06-AA77-08E378F8D2AC}" destId="{61C462EE-869D-46BC-911A-4FE55C05D12D}" srcOrd="0" destOrd="0" parTransId="{E82A8FDB-7EFC-48FB-B178-459B35A01549}" sibTransId="{8111D13D-9D35-4656-AFA2-0128A65A1274}"/>
    <dgm:cxn modelId="{D9696054-F172-4C85-AAEE-477C35970BC5}" type="presOf" srcId="{61C462EE-869D-46BC-911A-4FE55C05D12D}" destId="{F3017117-086E-4055-87A3-506A1707980F}" srcOrd="0" destOrd="0" presId="urn:microsoft.com/office/officeart/2005/8/layout/hierarchy4"/>
    <dgm:cxn modelId="{18E73E58-90F3-4C99-9D83-BAE7B6014A3E}" type="presOf" srcId="{9E90057A-55C1-4D06-AA77-08E378F8D2AC}" destId="{A8546854-683A-4B7B-BD26-80AA21ADFC0B}" srcOrd="0" destOrd="0" presId="urn:microsoft.com/office/officeart/2005/8/layout/hierarchy4"/>
    <dgm:cxn modelId="{7677EC99-9512-4DE7-A83A-1FD709B8F799}" srcId="{DE35E44B-2085-4815-ACED-9F710C32248B}" destId="{9933AD56-8657-4FD0-A4F1-8AED9F4BD5CA}" srcOrd="0" destOrd="0" parTransId="{859653EE-B46D-4AA4-9F43-A85F23B05B4A}" sibTransId="{C9901F90-B8D9-4FBD-B947-960EEB486D7B}"/>
    <dgm:cxn modelId="{286F4AA3-E691-417A-8733-49844087E8C4}" type="presOf" srcId="{9933AD56-8657-4FD0-A4F1-8AED9F4BD5CA}" destId="{EC119195-F8FA-4F61-B7AF-7CD55BDEF155}" srcOrd="0" destOrd="0" presId="urn:microsoft.com/office/officeart/2005/8/layout/hierarchy4"/>
    <dgm:cxn modelId="{8F1CC0A9-0E24-4F4F-8A95-314E39BD097E}" type="presOf" srcId="{DE35E44B-2085-4815-ACED-9F710C32248B}" destId="{4F51C4B3-9D78-41B0-A604-53037BDDCAAC}" srcOrd="0" destOrd="0" presId="urn:microsoft.com/office/officeart/2005/8/layout/hierarchy4"/>
    <dgm:cxn modelId="{02AE46CA-7394-48E5-888F-4E191138FA56}" srcId="{8C7C9027-2A3C-4AAA-982C-CCD292C6C0D3}" destId="{9E90057A-55C1-4D06-AA77-08E378F8D2AC}" srcOrd="0" destOrd="0" parTransId="{05BEE852-30DF-447B-B207-0DDE30EEC7A7}" sibTransId="{BABE9E60-1F31-4EF3-A853-D0DCBA8A6101}"/>
    <dgm:cxn modelId="{CFB78D5D-587E-4587-9863-D92E1BA4AF47}" type="presParOf" srcId="{4F51C4B3-9D78-41B0-A604-53037BDDCAAC}" destId="{9E264A5C-ED96-419D-B6D1-AE14B785896D}" srcOrd="0" destOrd="0" presId="urn:microsoft.com/office/officeart/2005/8/layout/hierarchy4"/>
    <dgm:cxn modelId="{8519C0D7-16A9-4A77-9574-FCB1BA75F0E0}" type="presParOf" srcId="{9E264A5C-ED96-419D-B6D1-AE14B785896D}" destId="{EC119195-F8FA-4F61-B7AF-7CD55BDEF155}" srcOrd="0" destOrd="0" presId="urn:microsoft.com/office/officeart/2005/8/layout/hierarchy4"/>
    <dgm:cxn modelId="{7949C9FE-E4EA-4C74-9C46-4EF5B9523801}" type="presParOf" srcId="{9E264A5C-ED96-419D-B6D1-AE14B785896D}" destId="{BD05D23D-2E9C-4B13-8729-38FDABFF522B}" srcOrd="1" destOrd="0" presId="urn:microsoft.com/office/officeart/2005/8/layout/hierarchy4"/>
    <dgm:cxn modelId="{15978A7B-561F-4593-B904-9834940865AE}" type="presParOf" srcId="{9E264A5C-ED96-419D-B6D1-AE14B785896D}" destId="{45354EE7-FE54-4786-A88A-1738057F4161}" srcOrd="2" destOrd="0" presId="urn:microsoft.com/office/officeart/2005/8/layout/hierarchy4"/>
    <dgm:cxn modelId="{CA6EF33D-EB8B-4D4E-A1C9-1A48097B2C2D}" type="presParOf" srcId="{45354EE7-FE54-4786-A88A-1738057F4161}" destId="{CB794869-D2C9-47F5-8CA7-67E73902552B}" srcOrd="0" destOrd="0" presId="urn:microsoft.com/office/officeart/2005/8/layout/hierarchy4"/>
    <dgm:cxn modelId="{16B3D9DC-41AC-4A0A-BBE3-79AA39296055}" type="presParOf" srcId="{CB794869-D2C9-47F5-8CA7-67E73902552B}" destId="{068A7CC4-CD73-4E3B-8CDB-3FAA78A88B88}" srcOrd="0" destOrd="0" presId="urn:microsoft.com/office/officeart/2005/8/layout/hierarchy4"/>
    <dgm:cxn modelId="{26336ED2-9D00-47BF-A1EE-14593DD2C497}" type="presParOf" srcId="{CB794869-D2C9-47F5-8CA7-67E73902552B}" destId="{B86EB724-057B-494C-949E-522A5016B942}" srcOrd="1" destOrd="0" presId="urn:microsoft.com/office/officeart/2005/8/layout/hierarchy4"/>
    <dgm:cxn modelId="{DF1D62BE-2C35-44AA-958F-6B32014B9E9E}" type="presParOf" srcId="{CB794869-D2C9-47F5-8CA7-67E73902552B}" destId="{8622C9C9-6E24-4282-9650-40E1437D02B0}" srcOrd="2" destOrd="0" presId="urn:microsoft.com/office/officeart/2005/8/layout/hierarchy4"/>
    <dgm:cxn modelId="{5ED67D52-78A4-40CE-A2E6-637E59FAEC2B}" type="presParOf" srcId="{8622C9C9-6E24-4282-9650-40E1437D02B0}" destId="{8DF91F17-EA69-47B9-9A64-C134A2981464}" srcOrd="0" destOrd="0" presId="urn:microsoft.com/office/officeart/2005/8/layout/hierarchy4"/>
    <dgm:cxn modelId="{3242F638-9AB4-4025-B4A0-CC7137AC4C60}" type="presParOf" srcId="{8DF91F17-EA69-47B9-9A64-C134A2981464}" destId="{A8546854-683A-4B7B-BD26-80AA21ADFC0B}" srcOrd="0" destOrd="0" presId="urn:microsoft.com/office/officeart/2005/8/layout/hierarchy4"/>
    <dgm:cxn modelId="{441C011C-02D7-437A-A233-A9F076A6C7B7}" type="presParOf" srcId="{8DF91F17-EA69-47B9-9A64-C134A2981464}" destId="{913EADE8-0098-451A-8C35-7F690DA17CBF}" srcOrd="1" destOrd="0" presId="urn:microsoft.com/office/officeart/2005/8/layout/hierarchy4"/>
    <dgm:cxn modelId="{BBD83DCC-20DB-4461-ABCF-D44108AD3E0D}" type="presParOf" srcId="{8DF91F17-EA69-47B9-9A64-C134A2981464}" destId="{B82AB256-2EE7-4DF6-9EE6-C46D1F2DB8FE}" srcOrd="2" destOrd="0" presId="urn:microsoft.com/office/officeart/2005/8/layout/hierarchy4"/>
    <dgm:cxn modelId="{B30B6748-405D-4684-833A-331F22069D98}" type="presParOf" srcId="{B82AB256-2EE7-4DF6-9EE6-C46D1F2DB8FE}" destId="{0E723D99-481B-45C4-828A-2026BDC0EECA}" srcOrd="0" destOrd="0" presId="urn:microsoft.com/office/officeart/2005/8/layout/hierarchy4"/>
    <dgm:cxn modelId="{5AB812F0-2B5C-4E46-90C3-8781BFDBA03A}" type="presParOf" srcId="{0E723D99-481B-45C4-828A-2026BDC0EECA}" destId="{F3017117-086E-4055-87A3-506A1707980F}" srcOrd="0" destOrd="0" presId="urn:microsoft.com/office/officeart/2005/8/layout/hierarchy4"/>
    <dgm:cxn modelId="{DB8971B9-4814-462B-B665-EB48EFA49A78}" type="presParOf" srcId="{0E723D99-481B-45C4-828A-2026BDC0EECA}" destId="{1F99438A-0F49-4289-9444-EA63D38CB598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119195-F8FA-4F61-B7AF-7CD55BDEF155}">
      <dsp:nvSpPr>
        <dsp:cNvPr id="0" name=""/>
        <dsp:cNvSpPr/>
      </dsp:nvSpPr>
      <dsp:spPr>
        <a:xfrm>
          <a:off x="4267" y="817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Async/Await</a:t>
          </a:r>
        </a:p>
      </dsp:txBody>
      <dsp:txXfrm>
        <a:off x="29834" y="26384"/>
        <a:ext cx="8680471" cy="821787"/>
      </dsp:txXfrm>
    </dsp:sp>
    <dsp:sp modelId="{068A7CC4-CD73-4E3B-8CDB-3FAA78A88B88}">
      <dsp:nvSpPr>
        <dsp:cNvPr id="0" name=""/>
        <dsp:cNvSpPr/>
      </dsp:nvSpPr>
      <dsp:spPr>
        <a:xfrm>
          <a:off x="4267" y="985346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Futures / Continuations</a:t>
          </a:r>
        </a:p>
      </dsp:txBody>
      <dsp:txXfrm>
        <a:off x="29834" y="1010913"/>
        <a:ext cx="8680471" cy="821787"/>
      </dsp:txXfrm>
    </dsp:sp>
    <dsp:sp modelId="{A8546854-683A-4B7B-BD26-80AA21ADFC0B}">
      <dsp:nvSpPr>
        <dsp:cNvPr id="0" name=""/>
        <dsp:cNvSpPr/>
      </dsp:nvSpPr>
      <dsp:spPr>
        <a:xfrm>
          <a:off x="4267" y="1969875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Callbacks</a:t>
          </a:r>
        </a:p>
      </dsp:txBody>
      <dsp:txXfrm>
        <a:off x="29834" y="1995442"/>
        <a:ext cx="8680471" cy="821787"/>
      </dsp:txXfrm>
    </dsp:sp>
    <dsp:sp modelId="{F3017117-086E-4055-87A3-506A1707980F}">
      <dsp:nvSpPr>
        <dsp:cNvPr id="0" name=""/>
        <dsp:cNvSpPr/>
      </dsp:nvSpPr>
      <dsp:spPr>
        <a:xfrm>
          <a:off x="4267" y="2954404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Events</a:t>
          </a:r>
        </a:p>
      </dsp:txBody>
      <dsp:txXfrm>
        <a:off x="29834" y="2979971"/>
        <a:ext cx="8680471" cy="821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jpg>
</file>

<file path=ppt/media/image13.gif>
</file>

<file path=ppt/media/image14.gif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4E8BCA-0B4F-4373-B78E-3D2899449797}" type="datetimeFigureOut">
              <a:rPr lang="en-US" smtClean="0"/>
              <a:t>12/2/2020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E3395-F8FF-4336-B2AA-E15575B990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300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 welcome!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4216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“registering” is saying, “when</a:t>
            </a:r>
            <a:r>
              <a:rPr lang="en-US" baseline="0" dirty="0"/>
              <a:t> you complete, please </a:t>
            </a:r>
            <a:r>
              <a:rPr lang="en-US" i="1" baseline="0" dirty="0"/>
              <a:t>resume</a:t>
            </a:r>
            <a:r>
              <a:rPr lang="en-US" baseline="0" dirty="0"/>
              <a:t> this method”.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When </a:t>
            </a:r>
            <a:r>
              <a:rPr lang="en-US" baseline="0" dirty="0" err="1"/>
              <a:t>DoNothingAsync</a:t>
            </a:r>
            <a:r>
              <a:rPr lang="en-US" baseline="0" dirty="0"/>
              <a:t> returns, it returns an incomplete Task.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This Task is completed when the </a:t>
            </a:r>
            <a:r>
              <a:rPr lang="en-US" baseline="0" dirty="0" err="1"/>
              <a:t>DoNothingAsync</a:t>
            </a:r>
            <a:r>
              <a:rPr lang="en-US" baseline="0" dirty="0"/>
              <a:t> completes (end of method or “return” statement).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50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trike="sngStrike" dirty="0"/>
              <a:t>In ASP.NET the “context” is the request context</a:t>
            </a:r>
            <a:r>
              <a:rPr lang="en-US" strike="sngStrike" baseline="0" dirty="0"/>
              <a:t> (</a:t>
            </a:r>
            <a:r>
              <a:rPr lang="en-US" strike="sngStrike" baseline="0" dirty="0" err="1"/>
              <a:t>HttpContext.Current</a:t>
            </a:r>
            <a:r>
              <a:rPr lang="en-US" strike="sngStrike" baseline="0" dirty="0"/>
              <a:t>, identity, and culture).</a:t>
            </a:r>
          </a:p>
          <a:p>
            <a:pPr marL="171450" indent="-171450">
              <a:buFontTx/>
              <a:buChar char="-"/>
            </a:pPr>
            <a:r>
              <a:rPr lang="en-US" strike="sngStrike" baseline="0" dirty="0"/>
              <a:t>In this example, if you have the request context before the await, then you’ll have it after the await.</a:t>
            </a:r>
          </a:p>
          <a:p>
            <a:pPr marL="171450" indent="-171450">
              <a:buFontTx/>
              <a:buChar char="-"/>
            </a:pPr>
            <a:r>
              <a:rPr lang="en-US" strike="sngStrike" baseline="0" dirty="0"/>
              <a:t>Request context only allows one thread at a time.</a:t>
            </a:r>
          </a:p>
          <a:p>
            <a:pPr marL="0" indent="0">
              <a:buFontTx/>
              <a:buNone/>
            </a:pPr>
            <a:endParaRPr lang="en-US" strike="sngStrike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781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579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955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 async/await keywords are taking over the world!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Many people (like me) see this as a good thing.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Generally, people who have done asynchronous programming in the past welcome </a:t>
            </a:r>
            <a:r>
              <a:rPr lang="en-US" baseline="0" dirty="0" err="1"/>
              <a:t>async</a:t>
            </a:r>
            <a:r>
              <a:rPr lang="en-US" baseline="0" dirty="0"/>
              <a:t>/await.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068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But maybe that doesn’t apply to you (and that’s OK!).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Those who have not worked with asynchronous code before view async/await as problematic.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Async/await have a tendency to “infect” code, and if you’re new to asynchronous programming, it seems more like an invasion than a revolution.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Part of this talk is explaining why the async/await keywords are designed the way they are, and why they’re so troublesome.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My hope: that you can see async as an opportunity instead of a </a:t>
            </a:r>
            <a:r>
              <a:rPr lang="en-US" baseline="0" dirty="0" err="1"/>
              <a:t>hinderance</a:t>
            </a:r>
            <a:r>
              <a:rPr lang="en-US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8778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Java: EA-Async has a maven plugin (or runtime rewriters) that translate async/await syntax.</a:t>
            </a:r>
          </a:p>
          <a:p>
            <a:r>
              <a:rPr lang="en-US"/>
              <a:t>Perl 5: 2018-09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4409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Relative</a:t>
            </a:r>
            <a:r>
              <a:rPr lang="en-US" baseline="0" dirty="0"/>
              <a:t> market share of top 10 languages.</a:t>
            </a:r>
            <a:endParaRPr lang="en-US" dirty="0"/>
          </a:p>
          <a:p>
            <a:r>
              <a:rPr lang="en-US" dirty="0"/>
              <a:t>Source: TIOBE index for June 2018</a:t>
            </a:r>
          </a:p>
          <a:p>
            <a:r>
              <a:rPr lang="en-US" dirty="0"/>
              <a:t>PHP:</a:t>
            </a:r>
            <a:r>
              <a:rPr lang="en-US" baseline="0" dirty="0"/>
              <a:t> Talking about async recently. Hack does support it.</a:t>
            </a:r>
          </a:p>
          <a:p>
            <a:r>
              <a:rPr lang="en-US" baseline="0" dirty="0"/>
              <a:t>Java: No plans for async, but Scala can do async/await.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2287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“Leading” (growth)</a:t>
            </a:r>
            <a:r>
              <a:rPr lang="en-US" baseline="0" dirty="0"/>
              <a:t> share of top 10 languages.</a:t>
            </a:r>
            <a:endParaRPr lang="en-US" dirty="0"/>
          </a:p>
          <a:p>
            <a:r>
              <a:rPr lang="en-US" dirty="0"/>
              <a:t>Source: PYPL</a:t>
            </a:r>
            <a:r>
              <a:rPr lang="en-US" baseline="0" dirty="0"/>
              <a:t> (popularity of programming language) </a:t>
            </a:r>
            <a:r>
              <a:rPr lang="en-US" dirty="0"/>
              <a:t>index for June 2018</a:t>
            </a:r>
          </a:p>
          <a:p>
            <a:endParaRPr lang="en-US" dirty="0"/>
          </a:p>
          <a:p>
            <a:r>
              <a:rPr lang="en-US" dirty="0"/>
              <a:t>Either way you slice it, async is taking over the world!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55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84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1972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Before continuing, I’d like to cover a bit of terminology that will help in understanding async and await as </a:t>
            </a:r>
            <a:r>
              <a:rPr lang="en-US" i="1" baseline="0" dirty="0"/>
              <a:t>language features</a:t>
            </a:r>
            <a:r>
              <a:rPr lang="en-US" baseline="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Async = async/await keywords. (like the slides in the previous section re languages adopting async/await keywords).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aseline="0" dirty="0"/>
              <a:t>Asynchrony = any kind of asynchronous programming. (like the slides in this section).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6526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There’s a lot of terminology out there.</a:t>
            </a:r>
          </a:p>
          <a:p>
            <a:r>
              <a:rPr lang="en-US" dirty="0"/>
              <a:t>Most </a:t>
            </a:r>
            <a:r>
              <a:rPr lang="en-US" dirty="0" err="1"/>
              <a:t>devs</a:t>
            </a:r>
            <a:r>
              <a:rPr lang="en-US" dirty="0"/>
              <a:t> are only familiar with some of it (the first few).</a:t>
            </a:r>
          </a:p>
          <a:p>
            <a:r>
              <a:rPr lang="en-US" dirty="0"/>
              <a:t>And that’s OK!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5430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</a:t>
            </a:r>
            <a:r>
              <a:rPr lang="en-US" baseline="0" dirty="0"/>
              <a:t> is mostly about terminology, and there’s no definite standard or consensus yet.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 prefer to use the term “concurrency” for multiple things happening </a:t>
            </a:r>
            <a:r>
              <a:rPr lang="en-US" i="1" dirty="0"/>
              <a:t>at the same time</a:t>
            </a:r>
            <a:r>
              <a:rPr lang="en-US" dirty="0"/>
              <a:t>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UI example, server example.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Multithreading</a:t>
            </a:r>
            <a:r>
              <a:rPr lang="en-US" baseline="0" dirty="0"/>
              <a:t> is </a:t>
            </a:r>
            <a:r>
              <a:rPr lang="en-US" i="1" baseline="0" dirty="0"/>
              <a:t>one way</a:t>
            </a:r>
            <a:r>
              <a:rPr lang="en-US" baseline="0" dirty="0"/>
              <a:t> to get concurrency.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“Parallelism” is parallel</a:t>
            </a:r>
            <a:r>
              <a:rPr lang="en-US" baseline="0" dirty="0"/>
              <a:t> processing, one type of multithreading.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Asynchrony is a</a:t>
            </a:r>
            <a:r>
              <a:rPr lang="en-US" baseline="0" dirty="0"/>
              <a:t> way to get concurrency </a:t>
            </a:r>
            <a:r>
              <a:rPr lang="en-US" i="1" baseline="0" dirty="0"/>
              <a:t>without</a:t>
            </a:r>
            <a:r>
              <a:rPr lang="en-US" baseline="0" dirty="0"/>
              <a:t> multithreading.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0609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0285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Android tablet at </a:t>
            </a:r>
            <a:r>
              <a:rPr lang="en-US" dirty="0" err="1"/>
              <a:t>MVPConf</a:t>
            </a:r>
            <a:r>
              <a:rPr lang="en-US" dirty="0"/>
              <a:t> right after the new Surface was announced.</a:t>
            </a:r>
          </a:p>
          <a:p>
            <a:endParaRPr lang="en-US" dirty="0"/>
          </a:p>
          <a:p>
            <a:r>
              <a:rPr lang="en-US" dirty="0"/>
              <a:t>I’m going to talk about Windows because I know about Windows drivers. I don’t know about Linux drivers.</a:t>
            </a:r>
          </a:p>
          <a:p>
            <a:r>
              <a:rPr lang="en-US" dirty="0"/>
              <a:t>The last time I used Linux, it looked more like… (click)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077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Android tablet at </a:t>
            </a:r>
            <a:r>
              <a:rPr lang="en-US" dirty="0" err="1"/>
              <a:t>MVPConf</a:t>
            </a:r>
            <a:r>
              <a:rPr lang="en-US" dirty="0"/>
              <a:t> right after the new Surface was announced.</a:t>
            </a:r>
          </a:p>
          <a:p>
            <a:endParaRPr lang="en-US" dirty="0"/>
          </a:p>
          <a:p>
            <a:r>
              <a:rPr lang="en-US" dirty="0"/>
              <a:t>I’m going to talk about Windows because I know about Windows drivers. I don’t know about Linux drivers.</a:t>
            </a:r>
          </a:p>
          <a:p>
            <a:r>
              <a:rPr lang="en-US" dirty="0"/>
              <a:t>The last time I used Linux, it looked more like… (click)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4285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Asynchronous Example:</a:t>
            </a:r>
            <a:r>
              <a:rPr lang="en-US" baseline="0" dirty="0"/>
              <a:t> write to disk (</a:t>
            </a:r>
            <a:r>
              <a:rPr lang="en-US" baseline="0" dirty="0" err="1"/>
              <a:t>WriteFileEx</a:t>
            </a:r>
            <a:r>
              <a:rPr lang="en-US" baseline="0" dirty="0"/>
              <a:t>).</a:t>
            </a:r>
            <a:endParaRPr lang="en-US" dirty="0"/>
          </a:p>
          <a:p>
            <a:r>
              <a:rPr lang="en-US" dirty="0"/>
              <a:t>This is the ideal I/O scenario for Win32 I/O that uses the standard IOCP/OVERLAPPED system.</a:t>
            </a:r>
          </a:p>
          <a:p>
            <a:endParaRPr lang="en-US" dirty="0"/>
          </a:p>
          <a:p>
            <a:r>
              <a:rPr lang="en-US" dirty="0"/>
              <a:t>OVERLAPPED &amp; IRP are</a:t>
            </a:r>
            <a:r>
              <a:rPr lang="en-US" baseline="0" dirty="0"/>
              <a:t> just in-memory structures that keep track of the state of the I/O.</a:t>
            </a:r>
            <a:endParaRPr lang="en-US" dirty="0"/>
          </a:p>
          <a:p>
            <a:r>
              <a:rPr lang="en-US" dirty="0"/>
              <a:t>(after</a:t>
            </a:r>
            <a:r>
              <a:rPr lang="en-US" baseline="0" dirty="0"/>
              <a:t> IRP): The driver </a:t>
            </a:r>
            <a:r>
              <a:rPr lang="en-US" i="1" baseline="0" dirty="0"/>
              <a:t>returns</a:t>
            </a:r>
            <a:r>
              <a:rPr lang="en-US" baseline="0" dirty="0"/>
              <a:t>. It does </a:t>
            </a:r>
            <a:r>
              <a:rPr lang="en-US" i="1" baseline="0" dirty="0"/>
              <a:t>not</a:t>
            </a:r>
            <a:r>
              <a:rPr lang="en-US" baseline="0" dirty="0"/>
              <a:t> block.</a:t>
            </a:r>
          </a:p>
          <a:p>
            <a:r>
              <a:rPr lang="en-US" baseline="0" dirty="0"/>
              <a:t>At this point, the write is </a:t>
            </a:r>
            <a:r>
              <a:rPr lang="en-US" i="1" baseline="0" dirty="0"/>
              <a:t>in progress</a:t>
            </a:r>
            <a:r>
              <a:rPr lang="en-US" baseline="0" dirty="0"/>
              <a:t>, but </a:t>
            </a:r>
            <a:r>
              <a:rPr lang="en-US" b="1" baseline="0" dirty="0"/>
              <a:t>there is no thread </a:t>
            </a:r>
            <a:r>
              <a:rPr lang="en-US" i="1" baseline="0" dirty="0"/>
              <a:t>doing</a:t>
            </a:r>
            <a:r>
              <a:rPr lang="en-US" baseline="0" dirty="0"/>
              <a:t> the write or </a:t>
            </a:r>
            <a:r>
              <a:rPr lang="en-US" i="1" baseline="0" dirty="0"/>
              <a:t>blocked</a:t>
            </a:r>
            <a:r>
              <a:rPr lang="en-US" baseline="0" dirty="0"/>
              <a:t> waiting for it to complete.</a:t>
            </a:r>
          </a:p>
          <a:p>
            <a:r>
              <a:rPr lang="en-US" baseline="0" dirty="0"/>
              <a:t>Our user-mode thread can be used for something else.</a:t>
            </a:r>
            <a:endParaRPr lang="en-US" dirty="0"/>
          </a:p>
          <a:p>
            <a:endParaRPr lang="en-US" dirty="0"/>
          </a:p>
          <a:p>
            <a:r>
              <a:rPr lang="en-US" dirty="0"/>
              <a:t>IRP</a:t>
            </a:r>
            <a:r>
              <a:rPr lang="en-US" baseline="0" dirty="0"/>
              <a:t> = I/O Request Packet</a:t>
            </a:r>
          </a:p>
          <a:p>
            <a:r>
              <a:rPr lang="en-US" baseline="0" dirty="0"/>
              <a:t>ISR = Interrupt Service Request (actually a DPC)</a:t>
            </a:r>
          </a:p>
          <a:p>
            <a:r>
              <a:rPr lang="en-US" baseline="0" dirty="0"/>
              <a:t>APC = Asynchronous Procedure Call (special kernel-mode)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2429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Synchronous Example:</a:t>
            </a:r>
            <a:r>
              <a:rPr lang="en-US" baseline="0" dirty="0"/>
              <a:t> write to disk (</a:t>
            </a:r>
            <a:r>
              <a:rPr lang="en-US" baseline="0" dirty="0" err="1"/>
              <a:t>WriteFile</a:t>
            </a:r>
            <a:r>
              <a:rPr lang="en-US" baseline="0" dirty="0"/>
              <a:t>).</a:t>
            </a:r>
            <a:endParaRPr lang="en-US" dirty="0"/>
          </a:p>
          <a:p>
            <a:r>
              <a:rPr lang="en-US" dirty="0"/>
              <a:t>This time, the thread is going to block until</a:t>
            </a:r>
            <a:r>
              <a:rPr lang="en-US" baseline="0" dirty="0"/>
              <a:t> the write completes.</a:t>
            </a:r>
          </a:p>
          <a:p>
            <a:endParaRPr lang="en-US" dirty="0"/>
          </a:p>
          <a:p>
            <a:r>
              <a:rPr lang="en-US" dirty="0"/>
              <a:t>(after</a:t>
            </a:r>
            <a:r>
              <a:rPr lang="en-US" baseline="0" dirty="0"/>
              <a:t> IRP): The driver </a:t>
            </a:r>
            <a:r>
              <a:rPr lang="en-US" i="1" baseline="0" dirty="0"/>
              <a:t>returns</a:t>
            </a:r>
            <a:r>
              <a:rPr lang="en-US" baseline="0" dirty="0"/>
              <a:t>. It does </a:t>
            </a:r>
            <a:r>
              <a:rPr lang="en-US" i="1" baseline="0" dirty="0"/>
              <a:t>not</a:t>
            </a:r>
            <a:r>
              <a:rPr lang="en-US" baseline="0" dirty="0"/>
              <a:t> block.</a:t>
            </a:r>
          </a:p>
          <a:p>
            <a:r>
              <a:rPr lang="en-US" baseline="0" dirty="0"/>
              <a:t>The OS blocks the thread, but it’s not actually </a:t>
            </a:r>
            <a:r>
              <a:rPr lang="en-US" i="1" baseline="0" dirty="0"/>
              <a:t>doing</a:t>
            </a:r>
            <a:r>
              <a:rPr lang="en-US" baseline="0" dirty="0"/>
              <a:t> anything. It’s not useful.</a:t>
            </a:r>
          </a:p>
          <a:p>
            <a:r>
              <a:rPr lang="en-US" baseline="0" dirty="0"/>
              <a:t>Everything below the user mode line is exactly the same as the asynchronous I/O.</a:t>
            </a:r>
          </a:p>
          <a:p>
            <a:r>
              <a:rPr lang="en-US" baseline="0" dirty="0"/>
              <a:t>** At the OS/driver level, </a:t>
            </a:r>
            <a:r>
              <a:rPr lang="en-US" i="1" baseline="0" dirty="0"/>
              <a:t>all I/O is asynchronous</a:t>
            </a:r>
            <a:r>
              <a:rPr lang="en-US" baseline="0" dirty="0"/>
              <a:t>.</a:t>
            </a:r>
            <a:endParaRPr lang="en-US" dirty="0"/>
          </a:p>
          <a:p>
            <a:endParaRPr lang="en-US" dirty="0"/>
          </a:p>
          <a:p>
            <a:r>
              <a:rPr lang="en-US" dirty="0"/>
              <a:t>IRP</a:t>
            </a:r>
            <a:r>
              <a:rPr lang="en-US" baseline="0" dirty="0"/>
              <a:t> = I/O Request Packet</a:t>
            </a:r>
          </a:p>
          <a:p>
            <a:r>
              <a:rPr lang="en-US" baseline="0" dirty="0"/>
              <a:t>ISR = Interrupt Service Request (actually a DPC)</a:t>
            </a:r>
          </a:p>
          <a:p>
            <a:r>
              <a:rPr lang="en-US" baseline="0" dirty="0"/>
              <a:t>APC = Asynchronous Procedure Call (special kernel-mode)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979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Conceptually,</a:t>
            </a:r>
            <a:r>
              <a:rPr lang="en-US" baseline="0" dirty="0"/>
              <a:t> we think of async I/O as an optional, complex component that’s built on the simple (synchronous) underlying infrastructure.</a:t>
            </a:r>
          </a:p>
          <a:p>
            <a:r>
              <a:rPr lang="en-US" baseline="0" dirty="0"/>
              <a:t>But actually, the synchronous API is just a wrapper around the inherently asynchronous I/O.</a:t>
            </a:r>
          </a:p>
          <a:p>
            <a:r>
              <a:rPr lang="en-US" baseline="0" dirty="0"/>
              <a:t>In reality, </a:t>
            </a:r>
            <a:r>
              <a:rPr lang="en-US" i="1" baseline="0" dirty="0"/>
              <a:t>all I/O is asynchronous! No threads!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1197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Conceptually,</a:t>
            </a:r>
            <a:r>
              <a:rPr lang="en-US" baseline="0" dirty="0"/>
              <a:t> we think of async I/O as an optional, complex component that’s built on the simple (synchronous) underlying infrastructure.</a:t>
            </a:r>
          </a:p>
          <a:p>
            <a:r>
              <a:rPr lang="en-US" baseline="0" dirty="0"/>
              <a:t>But actually, the synchronous API is just a wrapper around the inherently asynchronous I/O.</a:t>
            </a:r>
          </a:p>
          <a:p>
            <a:r>
              <a:rPr lang="en-US" baseline="0" dirty="0"/>
              <a:t>In reality, </a:t>
            </a:r>
            <a:r>
              <a:rPr lang="en-US" i="1" baseline="0" dirty="0"/>
              <a:t>all I/O is asynchronous! No threads!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928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6698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OK, so asynchrony doesn’t use threads.</a:t>
            </a:r>
          </a:p>
          <a:p>
            <a:r>
              <a:rPr lang="en-US" dirty="0"/>
              <a:t>So what? Why</a:t>
            </a:r>
            <a:r>
              <a:rPr lang="en-US" baseline="0" dirty="0"/>
              <a:t> should we use it?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1287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6427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en-US" baseline="0" dirty="0"/>
              <a:t> benefits for client and server are different, but both come from the same core: </a:t>
            </a:r>
            <a:r>
              <a:rPr lang="en-US" i="1" baseline="0" dirty="0"/>
              <a:t>freeing up threads</a:t>
            </a:r>
            <a:r>
              <a:rPr lang="en-US" baseline="0" dirty="0"/>
              <a:t>. (Not using more threads).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2482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Client: Blocking UI threads. One</a:t>
            </a:r>
            <a:r>
              <a:rPr lang="en-US" baseline="0" dirty="0"/>
              <a:t> program freezes, not a big deal.</a:t>
            </a:r>
            <a:endParaRPr lang="en-US" dirty="0"/>
          </a:p>
          <a:p>
            <a:r>
              <a:rPr lang="en-US" dirty="0"/>
              <a:t>Server: Extra-sized</a:t>
            </a:r>
            <a:r>
              <a:rPr lang="en-US" baseline="0" dirty="0"/>
              <a:t> hardware, single DB backend (acting as bottleneck).</a:t>
            </a:r>
          </a:p>
          <a:p>
            <a:endParaRPr lang="en-US" baseline="0" dirty="0"/>
          </a:p>
          <a:p>
            <a:r>
              <a:rPr lang="en-US" baseline="0" dirty="0"/>
              <a:t>Synchronous code was OK for its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70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Client: Only one app! Can’t freeze it!</a:t>
            </a:r>
          </a:p>
          <a:p>
            <a:pPr marL="171450" indent="-171450">
              <a:buFontTx/>
              <a:buChar char="-"/>
            </a:pPr>
            <a:r>
              <a:rPr lang="en-US" dirty="0"/>
              <a:t>Benefit of asynchrony: responsiveness.</a:t>
            </a:r>
          </a:p>
          <a:p>
            <a:r>
              <a:rPr lang="en-US" dirty="0"/>
              <a:t>Server: Right-sized</a:t>
            </a:r>
            <a:r>
              <a:rPr lang="en-US" baseline="0" dirty="0"/>
              <a:t> hardware, scalable backend.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Benefit of asynchrony: scalability, responsiveness to bursting traffic.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Cheaper</a:t>
            </a:r>
            <a:r>
              <a:rPr lang="en-US" baseline="0" dirty="0"/>
              <a:t> hosting, better handling of sudden load.</a:t>
            </a:r>
            <a:endParaRPr lang="en-US" dirty="0"/>
          </a:p>
          <a:p>
            <a:endParaRPr lang="en-US" dirty="0"/>
          </a:p>
          <a:p>
            <a:r>
              <a:rPr lang="en-US" dirty="0"/>
              <a:t>Asynchronous code is quickly becoming</a:t>
            </a:r>
            <a:r>
              <a:rPr lang="en-US" baseline="0" dirty="0"/>
              <a:t> a necessity in the modern mobile-first, cloud-first world.</a:t>
            </a:r>
          </a:p>
          <a:p>
            <a:r>
              <a:rPr lang="en-US" baseline="0" dirty="0"/>
              <a:t>We are living during a time of </a:t>
            </a:r>
            <a:r>
              <a:rPr lang="en-US" b="1" i="0" baseline="0" dirty="0"/>
              <a:t>shift</a:t>
            </a:r>
            <a:r>
              <a:rPr lang="en-US" baseline="0" dirty="0"/>
              <a:t> towards asynchronous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9205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90904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F# implements async/await as macros in the standard library.</a:t>
            </a:r>
          </a:p>
          <a:p>
            <a:r>
              <a:rPr lang="en-US" dirty="0"/>
              <a:t>Scala-async (experimental extension) takes the same approach.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5945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13923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91705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47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Everyone from Northern Michigan</a:t>
            </a:r>
            <a:r>
              <a:rPr lang="en-US" baseline="0" dirty="0"/>
              <a:t> </a:t>
            </a:r>
            <a:r>
              <a:rPr lang="en-US" i="1" baseline="0" dirty="0"/>
              <a:t>says</a:t>
            </a:r>
            <a:r>
              <a:rPr lang="en-US" baseline="0" dirty="0"/>
              <a:t> they’re from Northern Michigan, not just “Michigan”.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08117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60646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simple example, because anything as complex as a real-world app would be totally overwhelming.</a:t>
            </a:r>
          </a:p>
          <a:p>
            <a:endParaRPr lang="en-US" dirty="0"/>
          </a:p>
          <a:p>
            <a:r>
              <a:rPr lang="en-US" dirty="0"/>
              <a:t>I’ll be</a:t>
            </a:r>
            <a:r>
              <a:rPr lang="en-US" baseline="0" dirty="0"/>
              <a:t> using a made-up language that’s a cross between C# and JS, Python and Java.</a:t>
            </a:r>
          </a:p>
          <a:p>
            <a:endParaRPr lang="en-US" baseline="0" dirty="0"/>
          </a:p>
          <a:p>
            <a:r>
              <a:rPr lang="en-US" baseline="0" dirty="0"/>
              <a:t>Given a function Download and a function Save, combine them into </a:t>
            </a:r>
            <a:r>
              <a:rPr lang="en-US" baseline="0" dirty="0" err="1"/>
              <a:t>DownloadAndSave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38843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Describes</a:t>
            </a:r>
            <a:r>
              <a:rPr lang="en-US" baseline="0" dirty="0"/>
              <a:t> the secret sauce algorithm.</a:t>
            </a:r>
          </a:p>
          <a:p>
            <a:r>
              <a:rPr lang="en-US" baseline="0" dirty="0"/>
              <a:t>Actual application must be asynchronous.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0678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 early .NET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492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 early .NET</a:t>
            </a:r>
          </a:p>
          <a:p>
            <a:endParaRPr lang="en-US" dirty="0"/>
          </a:p>
          <a:p>
            <a:r>
              <a:rPr lang="en-US" dirty="0"/>
              <a:t>Events indicate error or completion.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69558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my experience,</a:t>
            </a:r>
            <a:r>
              <a:rPr lang="en-US" baseline="0" dirty="0"/>
              <a:t> m</a:t>
            </a:r>
            <a:r>
              <a:rPr lang="en-US" dirty="0"/>
              <a:t>anual error handling is one of the primary sources of </a:t>
            </a:r>
            <a:r>
              <a:rPr lang="en-US"/>
              <a:t>latent bugs.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can clean a bit with multiple methods, but then your "download and save" logic is spread across 3 methods instead of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4986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 Node.</a:t>
            </a:r>
          </a:p>
          <a:p>
            <a:endParaRPr lang="en-US" dirty="0"/>
          </a:p>
          <a:p>
            <a:r>
              <a:rPr lang="en-US" dirty="0"/>
              <a:t>Callbacks pass error or completion.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12726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clean a bit with multiple methods, but then your "download and save" logic is spread across 3 methods instead of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09577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Future is an object that gives you a “handle” for an asynchronous</a:t>
            </a:r>
            <a:r>
              <a:rPr lang="en-US" baseline="0" dirty="0"/>
              <a:t> operation.</a:t>
            </a:r>
          </a:p>
          <a:p>
            <a:r>
              <a:rPr lang="en-US" baseline="0" dirty="0"/>
              <a:t>No more passing around raw callbacks or event handlers – the operation itself now has an object representation.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25946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79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the “async guy” on Stack Overflow.</a:t>
            </a:r>
          </a:p>
          <a:p>
            <a:r>
              <a:rPr lang="en-US" dirty="0"/>
              <a:t>Not Jon Skeet.</a:t>
            </a:r>
          </a:p>
          <a:p>
            <a:r>
              <a:rPr lang="en-US" dirty="0"/>
              <a:t>Also have a blog (mostly async these days).</a:t>
            </a:r>
          </a:p>
          <a:p>
            <a:r>
              <a:rPr lang="en-US" dirty="0"/>
              <a:t>Regular developer, not a</a:t>
            </a:r>
            <a:r>
              <a:rPr lang="en-US" baseline="0" dirty="0"/>
              <a:t> travel-the-world elite speaker.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694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</a:t>
            </a:r>
            <a:r>
              <a:rPr lang="en-US" baseline="0" dirty="0"/>
              <a:t> ES2015.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37251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</a:t>
            </a:r>
            <a:r>
              <a:rPr lang="en-US" baseline="0" dirty="0"/>
              <a:t> ES2015.</a:t>
            </a:r>
          </a:p>
          <a:p>
            <a:endParaRPr lang="en-US" baseline="0" dirty="0"/>
          </a:p>
          <a:p>
            <a:r>
              <a:rPr lang="en-US" baseline="0" dirty="0"/>
              <a:t>Allows “chaining” instead of </a:t>
            </a:r>
            <a:r>
              <a:rPr lang="en-US" i="1" baseline="0" dirty="0"/>
              <a:t>nesting</a:t>
            </a:r>
            <a:r>
              <a:rPr lang="en-US" baseline="0" dirty="0"/>
              <a:t> continuations.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32465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as far as libraries alone can take 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44463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 until now it’s all been libraries.</a:t>
            </a:r>
          </a:p>
          <a:p>
            <a:r>
              <a:rPr lang="en-US" dirty="0"/>
              <a:t>Async/Await</a:t>
            </a:r>
            <a:r>
              <a:rPr lang="en-US" baseline="0" dirty="0"/>
              <a:t> is a language feature.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0820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35759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logic can be represented </a:t>
            </a:r>
            <a:r>
              <a:rPr lang="en-US" i="1" dirty="0"/>
              <a:t>naturally</a:t>
            </a:r>
            <a:r>
              <a:rPr lang="en-US" i="1" baseline="0" dirty="0"/>
              <a:t> –</a:t>
            </a:r>
            <a:r>
              <a:rPr lang="en-US" i="0" baseline="0" dirty="0"/>
              <a:t> in a style similar to the equivalent synchronous code.</a:t>
            </a:r>
          </a:p>
          <a:p>
            <a:r>
              <a:rPr lang="en-US" i="0" baseline="0" dirty="0"/>
              <a:t>No mangling necessary!</a:t>
            </a: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84503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Async still an invasion?</a:t>
            </a:r>
            <a:r>
              <a:rPr lang="en-US" baseline="0" dirty="0"/>
              <a:t> Or is it more of a revolution now?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21954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Slides are available</a:t>
            </a:r>
            <a:r>
              <a:rPr lang="en-US" baseline="0" dirty="0"/>
              <a:t> at StephenCleary.com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012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754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469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For C#, just replace </a:t>
            </a:r>
            <a:r>
              <a:rPr lang="en-US"/>
              <a:t>“Future” with “Task”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async keyword can only be applied to a method.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Details of the transformation are</a:t>
            </a:r>
            <a:r>
              <a:rPr lang="en-US" baseline="0" dirty="0"/>
              <a:t> not important; just be aware that there is a transformation going 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965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“Await” is like a unary operator; it takes a single argument (like a cast).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argument</a:t>
            </a:r>
            <a:r>
              <a:rPr lang="en-US" baseline="0" dirty="0"/>
              <a:t> is an “</a:t>
            </a:r>
            <a:r>
              <a:rPr lang="en-US" baseline="0" dirty="0" err="1"/>
              <a:t>awaitable</a:t>
            </a:r>
            <a:r>
              <a:rPr lang="en-US" baseline="0" dirty="0"/>
              <a:t>”. I won’t get into the specifics, but an “</a:t>
            </a:r>
            <a:r>
              <a:rPr lang="en-US" baseline="0" dirty="0" err="1"/>
              <a:t>awaitable</a:t>
            </a:r>
            <a:r>
              <a:rPr lang="en-US" baseline="0" dirty="0"/>
              <a:t>” is a type that matches a certain pattern (similar to how </a:t>
            </a:r>
            <a:r>
              <a:rPr lang="en-US" baseline="0" dirty="0" err="1"/>
              <a:t>foreach</a:t>
            </a:r>
            <a:r>
              <a:rPr lang="en-US" baseline="0" dirty="0"/>
              <a:t> works).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An “</a:t>
            </a:r>
            <a:r>
              <a:rPr lang="en-US" dirty="0" err="1"/>
              <a:t>awaitable</a:t>
            </a:r>
            <a:r>
              <a:rPr lang="en-US" dirty="0"/>
              <a:t>” represents</a:t>
            </a:r>
            <a:r>
              <a:rPr lang="en-US" baseline="0" dirty="0"/>
              <a:t> an asynchronous operation. In this talk, all our “</a:t>
            </a:r>
            <a:r>
              <a:rPr lang="en-US" baseline="0" dirty="0" err="1"/>
              <a:t>awaitables</a:t>
            </a:r>
            <a:r>
              <a:rPr lang="en-US" baseline="0" dirty="0"/>
              <a:t>” are Task objects.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Technically, you don’t “await” a method; you call the method and then “await” the Task it returns. But “await a method” and “</a:t>
            </a:r>
            <a:r>
              <a:rPr lang="en-US" baseline="0" dirty="0" err="1"/>
              <a:t>awaitable</a:t>
            </a:r>
            <a:r>
              <a:rPr lang="en-US" baseline="0" dirty="0"/>
              <a:t> method” are common phrases.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/>
              <a:t>- Another method can await the task returned from </a:t>
            </a:r>
            <a:r>
              <a:rPr lang="en-US" baseline="0" dirty="0" err="1"/>
              <a:t>DoNothingAsync</a:t>
            </a:r>
            <a:r>
              <a:rPr lang="en-US" baseline="0" dirty="0"/>
              <a:t>, not b/c the method is </a:t>
            </a:r>
            <a:r>
              <a:rPr lang="en-US" baseline="0" dirty="0" err="1"/>
              <a:t>async</a:t>
            </a:r>
            <a:r>
              <a:rPr lang="en-US" baseline="0" dirty="0"/>
              <a:t>, but b/c it returns a Task.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err="1"/>
              <a:t>Async</a:t>
            </a:r>
            <a:r>
              <a:rPr lang="en-US" baseline="0" dirty="0"/>
              <a:t> methods start synchronously; so this method will (synchronously) call </a:t>
            </a:r>
            <a:r>
              <a:rPr lang="en-US" baseline="0" dirty="0" err="1"/>
              <a:t>Task.Delay</a:t>
            </a:r>
            <a:r>
              <a:rPr lang="en-US" baseline="0" dirty="0"/>
              <a:t> and </a:t>
            </a:r>
            <a:r>
              <a:rPr lang="en-US" i="1" baseline="0" dirty="0"/>
              <a:t>then</a:t>
            </a:r>
            <a:r>
              <a:rPr lang="en-US" baseline="0" dirty="0"/>
              <a:t> await.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Await is where things can start to get asynchronous.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053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877273"/>
            <a:ext cx="985880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3" y="2075840"/>
            <a:ext cx="9860611" cy="1801436"/>
          </a:xfrm>
          <a:noFill/>
        </p:spPr>
        <p:txBody>
          <a:bodyPr lIns="146304" tIns="91440" rIns="146304" bIns="91440" anchor="t" anchorCtr="0"/>
          <a:lstStyle>
            <a:lvl1pPr>
              <a:defRPr sz="5882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55439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>
            <a:lvl1pPr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843758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8227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31846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41748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754682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367634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428369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8547977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876767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043643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69301" y="1187646"/>
            <a:ext cx="9860611" cy="2689633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9"/>
            <a:ext cx="9860675" cy="1793881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3458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41569010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9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8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30780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095122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946413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4000" spc="-10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400"/>
              </a:spcAft>
              <a:buNone/>
              <a:defRPr sz="2000" spc="-5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2pPr>
            <a:lvl3pPr marL="0" indent="0">
              <a:spcBef>
                <a:spcPts val="0"/>
              </a:spcBef>
              <a:spcAft>
                <a:spcPts val="400"/>
              </a:spcAft>
              <a:buNone/>
              <a:defRPr sz="2000"/>
            </a:lvl3pPr>
            <a:lvl4pPr marL="0" indent="0">
              <a:spcBef>
                <a:spcPts val="0"/>
              </a:spcBef>
              <a:spcAft>
                <a:spcPts val="4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400"/>
              </a:spcAft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0232586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1"/>
            <a:ext cx="11151917" cy="747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20007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21607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8" y="1447800"/>
            <a:ext cx="11151917" cy="200073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91070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258207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3913918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7407560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664874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69301" y="1187644"/>
            <a:ext cx="9860611" cy="2689632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2621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238878"/>
            <a:ext cx="12192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17877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3" y="2130429"/>
            <a:ext cx="10363199" cy="7478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443198"/>
          </a:xfrm>
        </p:spPr>
        <p:txBody>
          <a:bodyPr/>
          <a:lstStyle>
            <a:lvl1pPr marL="0" indent="0" algn="ctr">
              <a:buNone/>
              <a:defRPr/>
            </a:lvl1pPr>
            <a:lvl2pPr marL="457112" indent="0" algn="ctr">
              <a:buNone/>
              <a:defRPr/>
            </a:lvl2pPr>
            <a:lvl3pPr marL="914225" indent="0" algn="ctr">
              <a:buNone/>
              <a:defRPr/>
            </a:lvl3pPr>
            <a:lvl4pPr marL="1371337" indent="0" algn="ctr">
              <a:buNone/>
              <a:defRPr/>
            </a:lvl4pPr>
            <a:lvl5pPr marL="1828449" indent="0" algn="ctr">
              <a:buNone/>
              <a:defRPr/>
            </a:lvl5pPr>
            <a:lvl6pPr marL="2285561" indent="0" algn="ctr">
              <a:buNone/>
              <a:defRPr/>
            </a:lvl6pPr>
            <a:lvl7pPr marL="2742674" indent="0" algn="ctr">
              <a:buNone/>
              <a:defRPr/>
            </a:lvl7pPr>
            <a:lvl8pPr marL="3199785" indent="0" algn="ctr">
              <a:buNone/>
              <a:defRPr/>
            </a:lvl8pPr>
            <a:lvl9pPr marL="365689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1" y="6245225"/>
            <a:ext cx="3860801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fld id="{77CB49CA-D13D-4260-BBBB-9F00A16D3248}" type="slidenum">
              <a:rPr lang="en-US" smtClean="0">
                <a:solidFill>
                  <a:srgbClr val="FFFFFF"/>
                </a:solidFill>
              </a:rPr>
              <a:pPr defTabSz="914188">
                <a:defRPr/>
              </a:pPr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991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379545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3649289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93766948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946413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4000" spc="-10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400"/>
              </a:spcAft>
              <a:buNone/>
              <a:defRPr sz="2000" spc="-5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2pPr>
            <a:lvl3pPr marL="0" indent="0">
              <a:spcBef>
                <a:spcPts val="0"/>
              </a:spcBef>
              <a:spcAft>
                <a:spcPts val="400"/>
              </a:spcAft>
              <a:buNone/>
              <a:defRPr sz="2000"/>
            </a:lvl3pPr>
            <a:lvl4pPr marL="0" indent="0">
              <a:spcBef>
                <a:spcPts val="0"/>
              </a:spcBef>
              <a:spcAft>
                <a:spcPts val="4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400"/>
              </a:spcAft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75637788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1"/>
            <a:ext cx="11151917" cy="747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20007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41862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8" y="1447800"/>
            <a:ext cx="11151917" cy="200073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502825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791030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702119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17828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68136800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80030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238878"/>
            <a:ext cx="12192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548794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3" y="2130429"/>
            <a:ext cx="10363199" cy="7478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443198"/>
          </a:xfrm>
        </p:spPr>
        <p:txBody>
          <a:bodyPr/>
          <a:lstStyle>
            <a:lvl1pPr marL="0" indent="0" algn="ctr">
              <a:buNone/>
              <a:defRPr/>
            </a:lvl1pPr>
            <a:lvl2pPr marL="457112" indent="0" algn="ctr">
              <a:buNone/>
              <a:defRPr/>
            </a:lvl2pPr>
            <a:lvl3pPr marL="914225" indent="0" algn="ctr">
              <a:buNone/>
              <a:defRPr/>
            </a:lvl3pPr>
            <a:lvl4pPr marL="1371337" indent="0" algn="ctr">
              <a:buNone/>
              <a:defRPr/>
            </a:lvl4pPr>
            <a:lvl5pPr marL="1828449" indent="0" algn="ctr">
              <a:buNone/>
              <a:defRPr/>
            </a:lvl5pPr>
            <a:lvl6pPr marL="2285561" indent="0" algn="ctr">
              <a:buNone/>
              <a:defRPr/>
            </a:lvl6pPr>
            <a:lvl7pPr marL="2742674" indent="0" algn="ctr">
              <a:buNone/>
              <a:defRPr/>
            </a:lvl7pPr>
            <a:lvl8pPr marL="3199785" indent="0" algn="ctr">
              <a:buNone/>
              <a:defRPr/>
            </a:lvl8pPr>
            <a:lvl9pPr marL="365689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1" y="6245225"/>
            <a:ext cx="3860801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fld id="{77CB49CA-D13D-4260-BBBB-9F00A16D3248}" type="slidenum">
              <a:rPr lang="en-US" smtClean="0">
                <a:solidFill>
                  <a:srgbClr val="FFFFFF"/>
                </a:solidFill>
              </a:rPr>
              <a:pPr defTabSz="914188">
                <a:defRPr/>
              </a:pPr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345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70112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26066197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9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22512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9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93529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6811144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8574647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705" r:id="rId22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529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0"/>
            <a:ext cx="11151916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218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706" r:id="rId10"/>
    <p:sldLayoutId id="2147483707" r:id="rId11"/>
  </p:sldLayoutIdLst>
  <p:transition>
    <p:fade/>
  </p:transition>
  <p:txStyles>
    <p:titleStyle>
      <a:lvl1pPr algn="l" defTabSz="914188" rtl="0" eaLnBrk="1" latinLnBrk="0" hangingPunct="1">
        <a:lnSpc>
          <a:spcPct val="90000"/>
        </a:lnSpc>
        <a:spcBef>
          <a:spcPct val="0"/>
        </a:spcBef>
        <a:buNone/>
        <a:defRPr lang="en-US" sz="5399" b="0" kern="1200" cap="none" spc="-100" baseline="0" dirty="0" smtClean="0">
          <a:ln w="3175">
            <a:noFill/>
          </a:ln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46009" indent="-3460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32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630117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30117" algn="l"/>
        </a:tabLst>
        <a:defRPr sz="28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914225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482440" indent="-223795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914225" algn="l"/>
        </a:tabLst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712584" indent="-230144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17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10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04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98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4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8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6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1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0"/>
            <a:ext cx="11151916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1470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ransition>
    <p:fade/>
  </p:transition>
  <p:txStyles>
    <p:titleStyle>
      <a:lvl1pPr algn="l" defTabSz="914188" rtl="0" eaLnBrk="1" latinLnBrk="0" hangingPunct="1">
        <a:lnSpc>
          <a:spcPct val="90000"/>
        </a:lnSpc>
        <a:spcBef>
          <a:spcPct val="0"/>
        </a:spcBef>
        <a:buNone/>
        <a:defRPr lang="en-US" sz="5399" b="0" kern="1200" cap="none" spc="-100" baseline="0" dirty="0" smtClean="0">
          <a:ln w="3175">
            <a:noFill/>
          </a:ln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46009" indent="-3460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32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630117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30117" algn="l"/>
        </a:tabLst>
        <a:defRPr sz="28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914225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482440" indent="-223795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914225" algn="l"/>
        </a:tabLst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712584" indent="-230144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17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10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04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98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4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8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6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1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knightlab.com/libs/timeline3/latest/embed/index.html?source=1-6bt60ErwVnya_Zt_O0lKgKuoNIMWb8exEEK99nb5lY&amp;font=Default&amp;lang=en&amp;initial_zoom=1&amp;height=800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5.jp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9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Everywhere!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19AB76-B5E4-4511-AFE1-F9E827D398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a.k.a. “The Async Invasion”</a:t>
            </a:r>
          </a:p>
        </p:txBody>
      </p:sp>
    </p:spTree>
    <p:extLst>
      <p:ext uri="{BB962C8B-B14F-4D97-AF65-F5344CB8AC3E}">
        <p14:creationId xmlns:p14="http://schemas.microsoft.com/office/powerpoint/2010/main" val="3833262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2468368"/>
          </a:xfrm>
        </p:spPr>
        <p:txBody>
          <a:bodyPr/>
          <a:lstStyle/>
          <a:p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665690"/>
            <a:ext cx="11653522" cy="25245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/>
              <a:t>keyword: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Enables the </a:t>
            </a:r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/>
              <a:t>keyword for that method.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Transforms the method into a state machine, similar to the </a:t>
            </a:r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yield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/>
              <a:t>keyword.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That’s it!</a:t>
            </a:r>
          </a:p>
        </p:txBody>
      </p:sp>
    </p:spTree>
    <p:extLst>
      <p:ext uri="{BB962C8B-B14F-4D97-AF65-F5344CB8AC3E}">
        <p14:creationId xmlns:p14="http://schemas.microsoft.com/office/powerpoint/2010/main" val="379602499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2468368"/>
          </a:xfrm>
        </p:spPr>
        <p:txBody>
          <a:bodyPr/>
          <a:lstStyle/>
          <a:p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958361"/>
            <a:ext cx="11653522" cy="17280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Takes a single argument.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Future/Promise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5620216" y="2958023"/>
            <a:ext cx="6571784" cy="214212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 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400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delay = </a:t>
            </a:r>
            <a:r>
              <a:rPr lang="en-US" sz="24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delay;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2195445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2468368"/>
          </a:xfrm>
        </p:spPr>
        <p:txBody>
          <a:bodyPr/>
          <a:lstStyle/>
          <a:p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665690"/>
            <a:ext cx="11653522" cy="2424959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dirty="0"/>
              <a:t> behavior: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If Promise/Future is not complete, continues asynchronously: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i="1" dirty="0"/>
              <a:t>Pauses</a:t>
            </a:r>
            <a:r>
              <a:rPr lang="en-US" dirty="0"/>
              <a:t> the method and registers it with the promise/future.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Then </a:t>
            </a:r>
            <a:r>
              <a:rPr lang="en-US" i="1" dirty="0"/>
              <a:t>returns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5175713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2468368"/>
          </a:xfrm>
        </p:spPr>
        <p:txBody>
          <a:bodyPr/>
          <a:lstStyle/>
          <a:p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665690"/>
            <a:ext cx="11653522" cy="118038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Pausing and Resuming (when awaiting tasks)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Where to resume? UI, thread pool, etc.</a:t>
            </a:r>
          </a:p>
        </p:txBody>
      </p:sp>
    </p:spTree>
    <p:extLst>
      <p:ext uri="{BB962C8B-B14F-4D97-AF65-F5344CB8AC3E}">
        <p14:creationId xmlns:p14="http://schemas.microsoft.com/office/powerpoint/2010/main" val="344250915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1197322"/>
            <a:ext cx="11653522" cy="4891596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The async keyword creates (and returns) a Future for you.</a:t>
            </a:r>
          </a:p>
          <a:p>
            <a:endParaRPr lang="en-US" dirty="0"/>
          </a:p>
          <a:p>
            <a:r>
              <a:rPr lang="en-US" dirty="0"/>
              <a:t>What the Future means: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Represents the execution of the method.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When the method completes, the future is completed.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Contains the result of the method (including exceptions).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Return statements complete the future (returned value becomes the future’s result).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Exceptions fault the future (captured and placed on the future). </a:t>
            </a:r>
          </a:p>
        </p:txBody>
      </p:sp>
    </p:spTree>
    <p:extLst>
      <p:ext uri="{BB962C8B-B14F-4D97-AF65-F5344CB8AC3E}">
        <p14:creationId xmlns:p14="http://schemas.microsoft.com/office/powerpoint/2010/main" val="1251438392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Why?</a:t>
            </a:r>
          </a:p>
        </p:txBody>
      </p:sp>
    </p:spTree>
    <p:extLst>
      <p:ext uri="{BB962C8B-B14F-4D97-AF65-F5344CB8AC3E}">
        <p14:creationId xmlns:p14="http://schemas.microsoft.com/office/powerpoint/2010/main" val="320632616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Async Revolution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19265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Async </a:t>
            </a:r>
            <a:r>
              <a:rPr lang="en-US" strike="sngStrike" dirty="0"/>
              <a:t>Revolution </a:t>
            </a:r>
            <a:r>
              <a:rPr lang="en-US" dirty="0"/>
              <a:t>Invasion?</a:t>
            </a:r>
          </a:p>
        </p:txBody>
      </p:sp>
    </p:spTree>
    <p:extLst>
      <p:ext uri="{BB962C8B-B14F-4D97-AF65-F5344CB8AC3E}">
        <p14:creationId xmlns:p14="http://schemas.microsoft.com/office/powerpoint/2010/main" val="135537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Invasion Timeline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163017" y="4104940"/>
            <a:ext cx="7080336" cy="185589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Next: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C++ (n4680 Coroutines) – C++20?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Kotlin (experimental coroutines in 1.1)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Rust (nightly since 2017-08; official in 2019-11)</a:t>
            </a:r>
          </a:p>
        </p:txBody>
      </p:sp>
      <p:sp>
        <p:nvSpPr>
          <p:cNvPr id="45" name="TextBox 44">
            <a:hlinkClick r:id="rId3"/>
            <a:extLst>
              <a:ext uri="{FF2B5EF4-FFF2-40B4-BE49-F238E27FC236}">
                <a16:creationId xmlns:a16="http://schemas.microsoft.com/office/drawing/2014/main" id="{1DEA6359-55AA-40C2-8425-3999A90177AC}"/>
              </a:ext>
            </a:extLst>
          </p:cNvPr>
          <p:cNvSpPr txBox="1"/>
          <p:nvPr/>
        </p:nvSpPr>
        <p:spPr>
          <a:xfrm>
            <a:off x="4858759" y="2601290"/>
            <a:ext cx="2090957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</a:rPr>
              <a:t>Timeline</a:t>
            </a:r>
          </a:p>
        </p:txBody>
      </p:sp>
    </p:spTree>
    <p:extLst>
      <p:ext uri="{BB962C8B-B14F-4D97-AF65-F5344CB8AC3E}">
        <p14:creationId xmlns:p14="http://schemas.microsoft.com/office/powerpoint/2010/main" val="1482089918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over the world! (TIOBE)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A41215-BCC7-4BFE-B7F3-C7AEC3AC9D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7936" y="1189178"/>
            <a:ext cx="7016127" cy="509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1682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A42A7-0649-442F-A6F3-BB1FA1063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D12D1-831E-4E63-B387-81C433AF0A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228871-1748-4F60-BD6B-814AD0A93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9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over the world! (PYPL)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7D1D0A-20E3-4DDC-9DFA-6A67F6A002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7936" y="1198123"/>
            <a:ext cx="7016127" cy="507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93192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48" y="0"/>
            <a:ext cx="10402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42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84799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“Asynchrony”?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Threads!</a:t>
            </a:r>
          </a:p>
          <a:p>
            <a:endParaRPr lang="en-US"/>
          </a:p>
          <a:p>
            <a:r>
              <a:rPr lang="en-US"/>
              <a:t>Multitasking…</a:t>
            </a:r>
          </a:p>
          <a:p>
            <a:r>
              <a:rPr lang="en-US"/>
              <a:t>Parallel processing…</a:t>
            </a:r>
          </a:p>
          <a:p>
            <a:endParaRPr lang="en-US"/>
          </a:p>
          <a:p>
            <a:r>
              <a:rPr lang="en-US"/>
              <a:t>Asynchrony?</a:t>
            </a:r>
          </a:p>
          <a:p>
            <a:r>
              <a:rPr lang="en-US"/>
              <a:t>Concurrency?</a:t>
            </a:r>
          </a:p>
          <a:p>
            <a:r>
              <a:rPr lang="en-US"/>
              <a:t>Reactive?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132352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Concurrent Universe</a:t>
            </a:r>
          </a:p>
        </p:txBody>
      </p:sp>
      <p:sp>
        <p:nvSpPr>
          <p:cNvPr id="18" name="Oval 17"/>
          <p:cNvSpPr/>
          <p:nvPr/>
        </p:nvSpPr>
        <p:spPr bwMode="auto">
          <a:xfrm>
            <a:off x="1836578" y="1268964"/>
            <a:ext cx="8518849" cy="4993934"/>
          </a:xfrm>
          <a:prstGeom prst="ellipse">
            <a:avLst/>
          </a:prstGeom>
          <a:noFill/>
          <a:ln w="3810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numCol="1" rtlCol="0" anchor="t" anchorCtr="1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336314" y="2510110"/>
            <a:ext cx="3200400" cy="3200400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0" name="Oval 4"/>
          <p:cNvSpPr/>
          <p:nvPr/>
        </p:nvSpPr>
        <p:spPr>
          <a:xfrm>
            <a:off x="6805001" y="2978800"/>
            <a:ext cx="2263026" cy="226302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t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Multithreaded</a:t>
            </a:r>
          </a:p>
        </p:txBody>
      </p:sp>
      <p:sp>
        <p:nvSpPr>
          <p:cNvPr id="21" name="Oval 20"/>
          <p:cNvSpPr/>
          <p:nvPr/>
        </p:nvSpPr>
        <p:spPr>
          <a:xfrm>
            <a:off x="2667226" y="2510110"/>
            <a:ext cx="3200400" cy="3200400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2" name="Oval 4"/>
          <p:cNvSpPr/>
          <p:nvPr/>
        </p:nvSpPr>
        <p:spPr>
          <a:xfrm>
            <a:off x="3135914" y="2978797"/>
            <a:ext cx="2263024" cy="226302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t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Reactive</a:t>
            </a:r>
            <a:br>
              <a:rPr lang="en-US" sz="1700" dirty="0">
                <a:solidFill>
                  <a:schemeClr val="bg2"/>
                </a:solidFill>
              </a:rPr>
            </a:br>
            <a:r>
              <a:rPr lang="en-US" sz="1700" dirty="0">
                <a:solidFill>
                  <a:schemeClr val="bg2"/>
                </a:solidFill>
              </a:rPr>
              <a:t>(Event-Driven)</a:t>
            </a:r>
          </a:p>
        </p:txBody>
      </p:sp>
      <p:sp>
        <p:nvSpPr>
          <p:cNvPr id="23" name="Oval 22"/>
          <p:cNvSpPr/>
          <p:nvPr/>
        </p:nvSpPr>
        <p:spPr>
          <a:xfrm>
            <a:off x="2895572" y="3809349"/>
            <a:ext cx="2743200" cy="1237607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4" name="Oval 4"/>
          <p:cNvSpPr/>
          <p:nvPr/>
        </p:nvSpPr>
        <p:spPr>
          <a:xfrm>
            <a:off x="3357195" y="4121375"/>
            <a:ext cx="1819954" cy="613557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ctr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Asynchronous</a:t>
            </a:r>
          </a:p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700" dirty="0">
              <a:solidFill>
                <a:schemeClr val="bg2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6564914" y="3809348"/>
            <a:ext cx="2743200" cy="1237607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8" name="Oval 4"/>
          <p:cNvSpPr/>
          <p:nvPr/>
        </p:nvSpPr>
        <p:spPr>
          <a:xfrm>
            <a:off x="7026537" y="4121374"/>
            <a:ext cx="1819954" cy="613557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ctr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Parallel</a:t>
            </a:r>
          </a:p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700" dirty="0">
              <a:solidFill>
                <a:schemeClr val="bg2"/>
              </a:solidFill>
            </a:endParaRPr>
          </a:p>
        </p:txBody>
      </p:sp>
      <p:sp>
        <p:nvSpPr>
          <p:cNvPr id="32" name="Oval 4"/>
          <p:cNvSpPr/>
          <p:nvPr/>
        </p:nvSpPr>
        <p:spPr>
          <a:xfrm>
            <a:off x="4975946" y="1544027"/>
            <a:ext cx="2263026" cy="226302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t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chemeClr val="bg2"/>
                </a:solidFill>
              </a:rPr>
              <a:t>Concurrent</a:t>
            </a:r>
          </a:p>
        </p:txBody>
      </p:sp>
    </p:spTree>
    <p:extLst>
      <p:ext uri="{BB962C8B-B14F-4D97-AF65-F5344CB8AC3E}">
        <p14:creationId xmlns:p14="http://schemas.microsoft.com/office/powerpoint/2010/main" val="1915286839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83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2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 Warning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769237"/>
          </a:xfrm>
        </p:spPr>
        <p:txBody>
          <a:bodyPr/>
          <a:lstStyle/>
          <a:p>
            <a:pPr lvl="0"/>
            <a:r>
              <a:rPr lang="en-US" dirty="0"/>
              <a:t>The following section of this talk is Windows-centric. This is not intended as a denigration of any other operating systems, which are perfectly acceptable for a wide variety of use cases, and may indeed be a better fit for your specific situation. The speaker is not intending any form of discrimination by not covering them; it is only his lack of knowledge that prevents him from speaking authoritatively. The speaker is an equal opportunity user of technology. </a:t>
            </a:r>
            <a:r>
              <a:rPr lang="en-US" sz="2000" dirty="0"/>
              <a:t>But </a:t>
            </a:r>
            <a:r>
              <a:rPr lang="en-US" sz="2000" dirty="0" err="1"/>
              <a:t>Emacs</a:t>
            </a:r>
            <a:r>
              <a:rPr lang="en-US" sz="2000" dirty="0"/>
              <a:t> is better than vim.</a:t>
            </a:r>
          </a:p>
        </p:txBody>
      </p:sp>
    </p:spTree>
    <p:extLst>
      <p:ext uri="{BB962C8B-B14F-4D97-AF65-F5344CB8AC3E}">
        <p14:creationId xmlns:p14="http://schemas.microsoft.com/office/powerpoint/2010/main" val="2607160553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 Warning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769237"/>
          </a:xfrm>
        </p:spPr>
        <p:txBody>
          <a:bodyPr/>
          <a:lstStyle/>
          <a:p>
            <a:pPr lvl="0"/>
            <a:r>
              <a:rPr lang="en-US" dirty="0"/>
              <a:t>The following section of this talk is Windows-centric. This is not intended as a denigration of any other operating systems, which are perfectly acceptable for a wide variety of use cases, and may indeed be a better fit for your specific situation. The speaker is not intending any form of discrimination by not covering them; it is only his lack of knowledge that prevents him from speaking authoritatively. The speaker is an equal opportunity user of technology. </a:t>
            </a:r>
            <a:r>
              <a:rPr lang="en-US" sz="2000" dirty="0"/>
              <a:t>But </a:t>
            </a:r>
            <a:r>
              <a:rPr lang="en-US" sz="2000" dirty="0" err="1"/>
              <a:t>Emacs</a:t>
            </a:r>
            <a:r>
              <a:rPr lang="en-US" sz="2000" dirty="0"/>
              <a:t> is better than vim.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133600"/>
            <a:ext cx="47625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9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(Nonblocking)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2638892" y="3064154"/>
            <a:ext cx="7024817" cy="61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700675" y="2793332"/>
            <a:ext cx="10441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User mode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00676" y="3070331"/>
            <a:ext cx="12171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Kernel mode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917816" y="1697002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My code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917816" y="2458671"/>
            <a:ext cx="4114800" cy="1223320"/>
          </a:xfrm>
          <a:prstGeom prst="rect">
            <a:avLst/>
          </a:prstGeom>
          <a:solidFill>
            <a:schemeClr val="accent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OS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17816" y="3871206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Device driver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8122077" y="2182187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OVERLAPPED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122077" y="3566148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IRP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407898" y="3952298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ISR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407897" y="2577881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APC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04711" y="4636747"/>
            <a:ext cx="814101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blog.stephencleary.com/2013/11/there-is-no-thread.html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9464172" y="2253524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9464172" y="3637485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101010" y="5310718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44486" y="5118524"/>
            <a:ext cx="232057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Created.</a:t>
            </a:r>
          </a:p>
        </p:txBody>
      </p:sp>
      <p:sp>
        <p:nvSpPr>
          <p:cNvPr id="33" name="Oval 32"/>
          <p:cNvSpPr/>
          <p:nvPr/>
        </p:nvSpPr>
        <p:spPr bwMode="auto">
          <a:xfrm>
            <a:off x="3101010" y="5792495"/>
            <a:ext cx="243476" cy="243476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344487" y="5600301"/>
            <a:ext cx="277742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In progress.</a:t>
            </a:r>
          </a:p>
        </p:txBody>
      </p:sp>
      <p:sp>
        <p:nvSpPr>
          <p:cNvPr id="35" name="Oval 34"/>
          <p:cNvSpPr/>
          <p:nvPr/>
        </p:nvSpPr>
        <p:spPr bwMode="auto">
          <a:xfrm>
            <a:off x="6353808" y="5310718"/>
            <a:ext cx="243476" cy="243476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597285" y="5118524"/>
            <a:ext cx="258109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Complete.</a:t>
            </a:r>
          </a:p>
        </p:txBody>
      </p:sp>
    </p:spTree>
    <p:extLst>
      <p:ext uri="{BB962C8B-B14F-4D97-AF65-F5344CB8AC3E}">
        <p14:creationId xmlns:p14="http://schemas.microsoft.com/office/powerpoint/2010/main" val="34517489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7" grpId="0" animBg="1"/>
      <p:bldP spid="28" grpId="0" animBg="1"/>
      <p:bldP spid="6" grpId="0" animBg="1"/>
      <p:bldP spid="6" grpId="1" animBg="1"/>
      <p:bldP spid="6" grpId="2" animBg="1"/>
      <p:bldP spid="31" grpId="0" animBg="1"/>
      <p:bldP spid="31" grpId="1" animBg="1"/>
      <p:bldP spid="31" grpId="2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(Blocking)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2638892" y="3064154"/>
            <a:ext cx="7024817" cy="61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700675" y="2793332"/>
            <a:ext cx="10441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User mode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00676" y="3070331"/>
            <a:ext cx="12171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Kernel mode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917816" y="1697002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My code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917816" y="2458671"/>
            <a:ext cx="4114800" cy="1223320"/>
          </a:xfrm>
          <a:prstGeom prst="rect">
            <a:avLst/>
          </a:prstGeom>
          <a:solidFill>
            <a:schemeClr val="accent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OS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17816" y="3871206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Device driver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8122077" y="2182187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Thread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122077" y="3566148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IRP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407898" y="3952298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ISR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407897" y="2577881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APC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9464172" y="2253524"/>
            <a:ext cx="243476" cy="243476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9464172" y="3637485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904711" y="4636747"/>
            <a:ext cx="814101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blog.stephencleary.com/2013/11/there-is-no-thread.html</a:t>
            </a:r>
          </a:p>
        </p:txBody>
      </p:sp>
      <p:sp>
        <p:nvSpPr>
          <p:cNvPr id="24" name="Oval 23"/>
          <p:cNvSpPr/>
          <p:nvPr/>
        </p:nvSpPr>
        <p:spPr bwMode="auto">
          <a:xfrm>
            <a:off x="3101010" y="5310718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344486" y="5118524"/>
            <a:ext cx="232057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Created.</a:t>
            </a:r>
          </a:p>
        </p:txBody>
      </p:sp>
      <p:sp>
        <p:nvSpPr>
          <p:cNvPr id="29" name="Oval 28"/>
          <p:cNvSpPr/>
          <p:nvPr/>
        </p:nvSpPr>
        <p:spPr bwMode="auto">
          <a:xfrm>
            <a:off x="3101010" y="5792495"/>
            <a:ext cx="243476" cy="243476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44487" y="5600301"/>
            <a:ext cx="277742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In progress.</a:t>
            </a:r>
          </a:p>
        </p:txBody>
      </p:sp>
      <p:sp>
        <p:nvSpPr>
          <p:cNvPr id="33" name="Oval 32"/>
          <p:cNvSpPr/>
          <p:nvPr/>
        </p:nvSpPr>
        <p:spPr bwMode="auto">
          <a:xfrm>
            <a:off x="6353808" y="5310718"/>
            <a:ext cx="243476" cy="243476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597284" y="5118524"/>
            <a:ext cx="384105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Complete/Running.</a:t>
            </a:r>
          </a:p>
        </p:txBody>
      </p:sp>
      <p:sp>
        <p:nvSpPr>
          <p:cNvPr id="35" name="Oval 34"/>
          <p:cNvSpPr/>
          <p:nvPr/>
        </p:nvSpPr>
        <p:spPr bwMode="auto">
          <a:xfrm>
            <a:off x="6365389" y="5792495"/>
            <a:ext cx="243476" cy="243476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608866" y="5600301"/>
            <a:ext cx="232890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Blocked.</a:t>
            </a:r>
          </a:p>
        </p:txBody>
      </p:sp>
    </p:spTree>
    <p:extLst>
      <p:ext uri="{BB962C8B-B14F-4D97-AF65-F5344CB8AC3E}">
        <p14:creationId xmlns:p14="http://schemas.microsoft.com/office/powerpoint/2010/main" val="31804803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7" grpId="0" animBg="1"/>
      <p:bldP spid="28" grpId="0" animBg="1"/>
      <p:bldP spid="6" grpId="0" animBg="1"/>
      <p:bldP spid="6" grpId="1" animBg="1"/>
      <p:bldP spid="6" grpId="2" animBg="1"/>
      <p:bldP spid="31" grpId="0" animBg="1"/>
      <p:bldP spid="31" grpId="1" animBg="1"/>
      <p:bldP spid="31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this guy?</a:t>
            </a:r>
          </a:p>
        </p:txBody>
      </p:sp>
      <p:pic>
        <p:nvPicPr>
          <p:cNvPr id="3" name="Picture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009" y="4769939"/>
            <a:ext cx="3435985" cy="138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0894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Mind: Blown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r>
              <a:rPr lang="en-US" dirty="0"/>
              <a:t>How we think about I/O:</a:t>
            </a:r>
          </a:p>
        </p:txBody>
      </p:sp>
      <p:sp>
        <p:nvSpPr>
          <p:cNvPr id="4" name="Rectangle 3"/>
          <p:cNvSpPr/>
          <p:nvPr/>
        </p:nvSpPr>
        <p:spPr>
          <a:xfrm>
            <a:off x="4038600" y="1838207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5" name="Rectangle 4"/>
          <p:cNvSpPr/>
          <p:nvPr/>
        </p:nvSpPr>
        <p:spPr>
          <a:xfrm>
            <a:off x="4038600" y="2676407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6" name="Down Arrow 5"/>
          <p:cNvSpPr/>
          <p:nvPr/>
        </p:nvSpPr>
        <p:spPr bwMode="auto">
          <a:xfrm>
            <a:off x="4713515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Down Arrow 6"/>
          <p:cNvSpPr/>
          <p:nvPr/>
        </p:nvSpPr>
        <p:spPr bwMode="auto">
          <a:xfrm>
            <a:off x="5949043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Down Arrow 7"/>
          <p:cNvSpPr/>
          <p:nvPr/>
        </p:nvSpPr>
        <p:spPr bwMode="auto">
          <a:xfrm>
            <a:off x="7184571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1" name="Text Placeholder 2"/>
          <p:cNvSpPr txBox="1">
            <a:spLocks/>
          </p:cNvSpPr>
          <p:nvPr/>
        </p:nvSpPr>
        <p:spPr>
          <a:xfrm>
            <a:off x="1725929" y="3657496"/>
            <a:ext cx="8740142" cy="6327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How it actually works: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038600" y="4298379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38600" y="5136579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24" name="Down Arrow 23"/>
          <p:cNvSpPr/>
          <p:nvPr/>
        </p:nvSpPr>
        <p:spPr bwMode="auto">
          <a:xfrm>
            <a:off x="4713515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5" name="Down Arrow 24"/>
          <p:cNvSpPr/>
          <p:nvPr/>
        </p:nvSpPr>
        <p:spPr bwMode="auto">
          <a:xfrm>
            <a:off x="5949043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6" name="Down Arrow 25"/>
          <p:cNvSpPr/>
          <p:nvPr/>
        </p:nvSpPr>
        <p:spPr bwMode="auto">
          <a:xfrm>
            <a:off x="7184571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65683057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Mind: Blown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r>
              <a:rPr lang="en-US" dirty="0"/>
              <a:t>How we think about I/O:</a:t>
            </a:r>
          </a:p>
        </p:txBody>
      </p:sp>
      <p:sp>
        <p:nvSpPr>
          <p:cNvPr id="4" name="Rectangle 3"/>
          <p:cNvSpPr/>
          <p:nvPr/>
        </p:nvSpPr>
        <p:spPr>
          <a:xfrm>
            <a:off x="4038600" y="1838207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5" name="Rectangle 4"/>
          <p:cNvSpPr/>
          <p:nvPr/>
        </p:nvSpPr>
        <p:spPr>
          <a:xfrm>
            <a:off x="4038600" y="2676407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6" name="Down Arrow 5"/>
          <p:cNvSpPr/>
          <p:nvPr/>
        </p:nvSpPr>
        <p:spPr bwMode="auto">
          <a:xfrm>
            <a:off x="4713515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Down Arrow 6"/>
          <p:cNvSpPr/>
          <p:nvPr/>
        </p:nvSpPr>
        <p:spPr bwMode="auto">
          <a:xfrm>
            <a:off x="5949043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Down Arrow 7"/>
          <p:cNvSpPr/>
          <p:nvPr/>
        </p:nvSpPr>
        <p:spPr bwMode="auto">
          <a:xfrm>
            <a:off x="7184571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1" name="Text Placeholder 2"/>
          <p:cNvSpPr txBox="1">
            <a:spLocks/>
          </p:cNvSpPr>
          <p:nvPr/>
        </p:nvSpPr>
        <p:spPr>
          <a:xfrm>
            <a:off x="1725929" y="3657496"/>
            <a:ext cx="8740142" cy="6327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How it actually works: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038600" y="4298379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38600" y="5136579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24" name="Down Arrow 23"/>
          <p:cNvSpPr/>
          <p:nvPr/>
        </p:nvSpPr>
        <p:spPr bwMode="auto">
          <a:xfrm>
            <a:off x="4713515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5" name="Down Arrow 24"/>
          <p:cNvSpPr/>
          <p:nvPr/>
        </p:nvSpPr>
        <p:spPr bwMode="auto">
          <a:xfrm>
            <a:off x="5949043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6" name="Down Arrow 25"/>
          <p:cNvSpPr/>
          <p:nvPr/>
        </p:nvSpPr>
        <p:spPr bwMode="auto">
          <a:xfrm>
            <a:off x="7184571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528" y="2761507"/>
            <a:ext cx="2638425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77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Asynchrony, What Is It Good For?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5930" y="4789715"/>
            <a:ext cx="3305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Absolutely </a:t>
            </a: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somethin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’!</a:t>
            </a:r>
          </a:p>
        </p:txBody>
      </p:sp>
    </p:spTree>
    <p:extLst>
      <p:ext uri="{BB962C8B-B14F-4D97-AF65-F5344CB8AC3E}">
        <p14:creationId xmlns:p14="http://schemas.microsoft.com/office/powerpoint/2010/main" val="3235373204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Bringin’ It Home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What’s “asynchrony”, again?</a:t>
            </a:r>
          </a:p>
          <a:p>
            <a:pPr lvl="1"/>
            <a:r>
              <a:rPr lang="en-US"/>
              <a:t>Concurrency (doing more than one thing) without threads.</a:t>
            </a:r>
          </a:p>
          <a:p>
            <a:pPr lvl="1"/>
            <a:endParaRPr lang="en-US"/>
          </a:p>
          <a:p>
            <a:r>
              <a:rPr lang="en-US"/>
              <a:t>Where is asynchrony useful?</a:t>
            </a:r>
          </a:p>
          <a:p>
            <a:pPr lvl="1"/>
            <a:r>
              <a:rPr lang="en-US"/>
              <a:t>Any concurrency that doesn’t involve CPU code (e.g., I/O).</a:t>
            </a:r>
          </a:p>
          <a:p>
            <a:pPr lvl="1"/>
            <a:endParaRPr lang="en-US"/>
          </a:p>
          <a:p>
            <a:r>
              <a:rPr lang="en-US"/>
              <a:t>Why has asynchrony been ignored?</a:t>
            </a:r>
          </a:p>
          <a:p>
            <a:pPr lvl="1"/>
            <a:r>
              <a:rPr lang="en-US"/>
              <a:t>Because it’s complex; synchronous code is much easier.</a:t>
            </a:r>
          </a:p>
          <a:p>
            <a:pPr lvl="1"/>
            <a:endParaRPr lang="en-US"/>
          </a:p>
          <a:p>
            <a:r>
              <a:rPr lang="en-US"/>
              <a:t>What’s the big deal about async?</a:t>
            </a:r>
          </a:p>
          <a:p>
            <a:pPr lvl="1"/>
            <a:r>
              <a:rPr lang="en-US"/>
              <a:t>Async/await make asynchrony as easy as synchronous code! (almost)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037105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Keepin</a:t>
            </a:r>
            <a:r>
              <a:rPr lang="en-US" dirty="0"/>
              <a:t>’ It Real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pPr algn="ctr"/>
            <a:r>
              <a:rPr lang="en-US" dirty="0"/>
              <a:t>Real-world benefits from asynchrony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2557013"/>
              </p:ext>
            </p:extLst>
          </p:nvPr>
        </p:nvGraphicFramePr>
        <p:xfrm>
          <a:off x="2098221" y="2069546"/>
          <a:ext cx="7995558" cy="40015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7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77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04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Client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043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Primary benefit: </a:t>
                      </a:r>
                      <a:r>
                        <a:rPr lang="en-US" sz="2400" i="1" dirty="0"/>
                        <a:t>Responsiveness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Primary benefit: </a:t>
                      </a:r>
                      <a:r>
                        <a:rPr lang="en-US" sz="2400" i="1" dirty="0"/>
                        <a:t>Scalability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9805">
                <a:tc>
                  <a:txBody>
                    <a:bodyPr/>
                    <a:lstStyle/>
                    <a:p>
                      <a:r>
                        <a:rPr lang="en-US" sz="2400" dirty="0"/>
                        <a:t>Keep UI thread free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Minimize threads used to</a:t>
                      </a:r>
                      <a:r>
                        <a:rPr lang="en-US" sz="2400" baseline="0" dirty="0"/>
                        <a:t> serve requests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6043">
                <a:tc>
                  <a:txBody>
                    <a:bodyPr/>
                    <a:lstStyle/>
                    <a:p>
                      <a:r>
                        <a:rPr lang="en-US" sz="2400" dirty="0"/>
                        <a:t>Better 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10x-100x scalability</a:t>
                      </a:r>
                      <a:r>
                        <a:rPr lang="en-US" sz="2400" baseline="0" dirty="0"/>
                        <a:t> (same box)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9805">
                <a:tc>
                  <a:txBody>
                    <a:bodyPr/>
                    <a:lstStyle/>
                    <a:p>
                      <a:r>
                        <a:rPr lang="en-US" sz="2400" dirty="0"/>
                        <a:t>Required</a:t>
                      </a:r>
                      <a:r>
                        <a:rPr lang="en-US" sz="2400" baseline="0" dirty="0"/>
                        <a:t> by many app stores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Faster</a:t>
                      </a:r>
                      <a:r>
                        <a:rPr lang="en-US" sz="2400" baseline="0" dirty="0"/>
                        <a:t> response to bursting traffic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2109500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Kickin</a:t>
            </a:r>
            <a:r>
              <a:rPr lang="en-US" dirty="0"/>
              <a:t>’ It Old School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pPr algn="ctr"/>
            <a:r>
              <a:rPr lang="en-US" dirty="0"/>
              <a:t>The way it used to be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78628" y="1970313"/>
            <a:ext cx="1675715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Client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(Desktop)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61446" y="1970313"/>
            <a:ext cx="2282484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Server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(On-Premises)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446" y="2930575"/>
            <a:ext cx="2282484" cy="17118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398" y="2930576"/>
            <a:ext cx="2878173" cy="26411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588" y="4642439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9389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Diggin</a:t>
            </a:r>
            <a:r>
              <a:rPr lang="en-US" dirty="0"/>
              <a:t>’ That Hip Asynchrony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pPr algn="ctr"/>
            <a:r>
              <a:rPr lang="en-US" dirty="0"/>
              <a:t>The way of the future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64356" y="1970313"/>
            <a:ext cx="1504258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Client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(Mobile)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23496" y="1970313"/>
            <a:ext cx="1358385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Server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(Cloud)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953" y="2930575"/>
            <a:ext cx="2921377" cy="19918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041" y="2930575"/>
            <a:ext cx="2176079" cy="1761168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6923761" y="4691743"/>
            <a:ext cx="1957853" cy="897754"/>
            <a:chOff x="5293040" y="4691742"/>
            <a:chExt cx="1957853" cy="897754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3040" y="4691743"/>
              <a:ext cx="897753" cy="897753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1839" y="4691743"/>
              <a:ext cx="897753" cy="897753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3140" y="4691742"/>
              <a:ext cx="897753" cy="8977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825232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It Ain’t All Fly, Tho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208210"/>
            <a:ext cx="11653523" cy="3918637"/>
          </a:xfrm>
        </p:spPr>
        <p:txBody>
          <a:bodyPr/>
          <a:lstStyle/>
          <a:p>
            <a:r>
              <a:rPr lang="en-US" dirty="0"/>
              <a:t>The problem with asynchrony: it’s hard!</a:t>
            </a:r>
          </a:p>
          <a:p>
            <a:endParaRPr lang="en-US" dirty="0"/>
          </a:p>
          <a:p>
            <a:r>
              <a:rPr lang="en-US" dirty="0"/>
              <a:t>Hard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Reason about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Write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Debug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Understand and maintain the code!</a:t>
            </a:r>
          </a:p>
        </p:txBody>
      </p:sp>
    </p:spTree>
    <p:extLst>
      <p:ext uri="{BB962C8B-B14F-4D97-AF65-F5344CB8AC3E}">
        <p14:creationId xmlns:p14="http://schemas.microsoft.com/office/powerpoint/2010/main" val="3221971836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Async is Dyno-Mite!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366708"/>
          </a:xfrm>
        </p:spPr>
        <p:txBody>
          <a:bodyPr/>
          <a:lstStyle/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Note</a:t>
            </a:r>
            <a:r>
              <a:rPr lang="en-US" dirty="0"/>
              <a:t>: functional languages (with macros) do not need async/await as a language feature.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71901" y="1987127"/>
            <a:ext cx="4980213" cy="1458861"/>
          </a:xfrm>
          <a:prstGeom prst="rect">
            <a:avLst/>
          </a:prstGeom>
          <a:solidFill>
            <a:schemeClr val="accent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The </a:t>
            </a:r>
            <a:r>
              <a:rPr lang="en-US" sz="28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entire purpose</a:t>
            </a:r>
            <a:br>
              <a:rPr lang="en-US" sz="28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of async/await</a:t>
            </a:r>
            <a:b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is to make asynchrony easier.</a:t>
            </a:r>
          </a:p>
        </p:txBody>
      </p:sp>
    </p:spTree>
    <p:extLst>
      <p:ext uri="{BB962C8B-B14F-4D97-AF65-F5344CB8AC3E}">
        <p14:creationId xmlns:p14="http://schemas.microsoft.com/office/powerpoint/2010/main" val="371245601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Asynchrony is concurrency without threads.</a:t>
            </a:r>
          </a:p>
          <a:p>
            <a:pPr lvl="1"/>
            <a:r>
              <a:rPr lang="en-US"/>
              <a:t>Truly without threads. Not even OS or driver threads.</a:t>
            </a:r>
          </a:p>
          <a:p>
            <a:r>
              <a:rPr lang="en-US"/>
              <a:t>Benefits of asynchrony:</a:t>
            </a:r>
          </a:p>
          <a:p>
            <a:pPr lvl="1"/>
            <a:r>
              <a:rPr lang="en-US"/>
              <a:t>Responsiveness for clients (especially mobile).</a:t>
            </a:r>
          </a:p>
          <a:p>
            <a:pPr lvl="1"/>
            <a:r>
              <a:rPr lang="en-US"/>
              <a:t>Scalability for servers (especially cloud).</a:t>
            </a:r>
          </a:p>
          <a:p>
            <a:r>
              <a:rPr lang="en-US"/>
              <a:t>But asynchrony is hard. </a:t>
            </a:r>
            <a:r>
              <a:rPr lang="en-US">
                <a:sym typeface="Wingdings" panose="05000000000000000000" pitchFamily="2" charset="2"/>
              </a:rPr>
              <a:t></a:t>
            </a:r>
            <a:endParaRPr lang="en-US"/>
          </a:p>
          <a:p>
            <a:r>
              <a:rPr lang="en-US"/>
              <a:t>Languages are adopting async to make asynchrony easier.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 So Far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5010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44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Async as a Language Feature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274773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Fortune Cookie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10798" y="1621455"/>
            <a:ext cx="6117770" cy="1071062"/>
          </a:xfrm>
          <a:prstGeom prst="rect">
            <a:avLst/>
          </a:prstGeom>
          <a:solidFill>
            <a:schemeClr val="accent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To understand present,</a:t>
            </a:r>
            <a:b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One must first understand past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513" y="3124796"/>
            <a:ext cx="4436340" cy="269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299685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Archaeology of Asynchrony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29746637"/>
              </p:ext>
            </p:extLst>
          </p:nvPr>
        </p:nvGraphicFramePr>
        <p:xfrm>
          <a:off x="1709058" y="1886858"/>
          <a:ext cx="8740141" cy="3828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Up Arrow 4"/>
          <p:cNvSpPr/>
          <p:nvPr/>
        </p:nvSpPr>
        <p:spPr bwMode="auto">
          <a:xfrm>
            <a:off x="9144001" y="2120900"/>
            <a:ext cx="1109255" cy="3360056"/>
          </a:xfrm>
          <a:prstGeom prst="upArrow">
            <a:avLst/>
          </a:prstGeom>
          <a:solidFill>
            <a:srgbClr val="FFFF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0000"/>
                </a:solidFill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346674545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Secret Sauce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1197324"/>
            <a:ext cx="12192000" cy="3370987"/>
          </a:xfrm>
        </p:spPr>
        <p:txBody>
          <a:bodyPr/>
          <a:lstStyle/>
          <a:p>
            <a:endParaRPr lang="en-US" dirty="0"/>
          </a:p>
          <a:p>
            <a:pPr algn="ctr"/>
            <a:r>
              <a:rPr lang="en-US" i="1" dirty="0"/>
              <a:t>Company Confidential</a:t>
            </a:r>
          </a:p>
          <a:p>
            <a:endParaRPr lang="en-US" dirty="0"/>
          </a:p>
          <a:p>
            <a:r>
              <a:rPr lang="en-US" dirty="0"/>
              <a:t>Our application will: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Download a string from </a:t>
            </a:r>
            <a:r>
              <a:rPr lang="en-US" dirty="0" err="1"/>
              <a:t>teh</a:t>
            </a:r>
            <a:r>
              <a:rPr lang="en-US" dirty="0"/>
              <a:t> internets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Save it to a database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623406" y="3908503"/>
            <a:ext cx="1817914" cy="10887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623406" y="4472029"/>
            <a:ext cx="874528" cy="2533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2772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string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string data =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Save(data);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0464648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173586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void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event&lt;string&gt; </a:t>
            </a:r>
            <a:r>
              <a:rPr lang="en-US" sz="2400" dirty="0" err="1">
                <a:latin typeface="Consolas" panose="020B0609020204030204" pitchFamily="49" charset="0"/>
              </a:rPr>
              <a:t>DownloadCompleted</a:t>
            </a:r>
            <a:r>
              <a:rPr lang="en-US" sz="24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event&lt;void&gt; </a:t>
            </a:r>
            <a:r>
              <a:rPr lang="en-US" sz="2400" dirty="0" err="1">
                <a:latin typeface="Consolas" panose="020B0609020204030204" pitchFamily="49" charset="0"/>
              </a:rPr>
              <a:t>SaveCompleted</a:t>
            </a:r>
            <a:r>
              <a:rPr lang="en-US" sz="2400" dirty="0"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8162373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1189178"/>
            <a:ext cx="8740142" cy="5613845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Consolas" panose="020B0609020204030204" pitchFamily="49" charset="0"/>
              </a:rPr>
              <a:t>event&lt;void&gt;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void </a:t>
            </a:r>
            <a:r>
              <a:rPr lang="en-US" sz="1800" dirty="0" err="1">
                <a:latin typeface="Consolas" panose="020B0609020204030204" pitchFamily="49" charset="0"/>
              </a:rPr>
              <a:t>DownloadAndSave</a:t>
            </a:r>
            <a:r>
              <a:rPr lang="en-US" sz="18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</a:t>
            </a:r>
            <a:r>
              <a:rPr lang="en-US" sz="1800" dirty="0" err="1">
                <a:latin typeface="Consolas" panose="020B0609020204030204" pitchFamily="49" charset="0"/>
              </a:rPr>
              <a:t>DownloadCompleted</a:t>
            </a:r>
            <a:r>
              <a:rPr lang="en-US" sz="1800" dirty="0">
                <a:latin typeface="Consolas" panose="020B0609020204030204" pitchFamily="49" charset="0"/>
              </a:rPr>
              <a:t> += </a:t>
            </a:r>
            <a:r>
              <a:rPr lang="en-US" sz="1800" dirty="0" err="1">
                <a:latin typeface="Consolas" panose="020B0609020204030204" pitchFamily="49" charset="0"/>
              </a:rPr>
              <a:t>downloadResult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if (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trigger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 with 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</a:rPr>
              <a:t>SaveCompleted</a:t>
            </a:r>
            <a:r>
              <a:rPr lang="en-US" sz="1800" dirty="0">
                <a:latin typeface="Consolas" panose="020B0609020204030204" pitchFamily="49" charset="0"/>
              </a:rPr>
              <a:t> += </a:t>
            </a:r>
            <a:r>
              <a:rPr lang="en-US" sz="1800" dirty="0" err="1">
                <a:latin typeface="Consolas" panose="020B0609020204030204" pitchFamily="49" charset="0"/>
              </a:rPr>
              <a:t>saveResult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if (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trigger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 with 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trigger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Save(</a:t>
            </a:r>
            <a:r>
              <a:rPr lang="en-US" sz="1800" dirty="0" err="1">
                <a:latin typeface="Consolas" panose="020B0609020204030204" pitchFamily="49" charset="0"/>
              </a:rPr>
              <a:t>downloadResult.data</a:t>
            </a:r>
            <a:r>
              <a:rPr lang="en-US" sz="18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};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Download();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2203096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Events: Problems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Have to read code backwards.</a:t>
            </a:r>
          </a:p>
          <a:p>
            <a:endParaRPr lang="en-US"/>
          </a:p>
          <a:p>
            <a:r>
              <a:rPr lang="en-US"/>
              <a:t>Manual error handling.</a:t>
            </a:r>
          </a:p>
          <a:p>
            <a:endParaRPr lang="en-US"/>
          </a:p>
          <a:p>
            <a:r>
              <a:rPr lang="en-US"/>
              <a:t>Deep nesting.</a:t>
            </a:r>
          </a:p>
          <a:p>
            <a:endParaRPr lang="en-US"/>
          </a:p>
          <a:p>
            <a:r>
              <a:rPr lang="en-US"/>
              <a:t>Non-trivial logic (loops, joins) require manual state machines.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796658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 / CPS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void Download(callback&lt;string&gt;);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Save(string, callback&lt;void&gt;);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4699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Consolas" panose="020B0609020204030204" pitchFamily="49" charset="0"/>
              </a:rPr>
              <a:t>void </a:t>
            </a:r>
            <a:r>
              <a:rPr lang="en-US" sz="1800" dirty="0" err="1">
                <a:latin typeface="Consolas" panose="020B0609020204030204" pitchFamily="49" charset="0"/>
              </a:rPr>
              <a:t>DownloadAndSave</a:t>
            </a:r>
            <a:r>
              <a:rPr lang="en-US" sz="1800" dirty="0">
                <a:latin typeface="Consolas" panose="020B0609020204030204" pitchFamily="49" charset="0"/>
              </a:rPr>
              <a:t>(callback&lt;void&gt; callback)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Download(</a:t>
            </a:r>
            <a:r>
              <a:rPr lang="en-US" sz="1800" dirty="0" err="1">
                <a:latin typeface="Consolas" panose="020B0609020204030204" pitchFamily="49" charset="0"/>
              </a:rPr>
              <a:t>downloadResult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if (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callback(error = 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Save(</a:t>
            </a:r>
            <a:r>
              <a:rPr lang="en-US" sz="1800" dirty="0" err="1">
                <a:latin typeface="Consolas" panose="020B0609020204030204" pitchFamily="49" charset="0"/>
              </a:rPr>
              <a:t>downloadResult.data</a:t>
            </a:r>
            <a:r>
              <a:rPr lang="en-US" sz="1800" dirty="0">
                <a:latin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</a:rPr>
              <a:t>saveResult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if (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callback(error = 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callback();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});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78258538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Callbacks / CPS: Problems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466287"/>
          </a:xfrm>
        </p:spPr>
        <p:txBody>
          <a:bodyPr/>
          <a:lstStyle/>
          <a:p>
            <a:endParaRPr lang="en-US" dirty="0"/>
          </a:p>
          <a:p>
            <a:r>
              <a:rPr lang="en-US" strike="sngStrike" dirty="0"/>
              <a:t>Have to read code backwards.</a:t>
            </a:r>
          </a:p>
          <a:p>
            <a:endParaRPr lang="en-US" dirty="0"/>
          </a:p>
          <a:p>
            <a:r>
              <a:rPr lang="en-US" dirty="0"/>
              <a:t>Manual error handling.</a:t>
            </a:r>
          </a:p>
          <a:p>
            <a:endParaRPr lang="en-US" dirty="0"/>
          </a:p>
          <a:p>
            <a:r>
              <a:rPr lang="en-US" dirty="0"/>
              <a:t>Deep nesting.</a:t>
            </a:r>
          </a:p>
          <a:p>
            <a:endParaRPr lang="en-US" dirty="0"/>
          </a:p>
          <a:p>
            <a:r>
              <a:rPr lang="en-US" dirty="0"/>
              <a:t>Non-trivial logic (loops, joins) require manual state machines.</a:t>
            </a:r>
          </a:p>
        </p:txBody>
      </p:sp>
    </p:spTree>
    <p:extLst>
      <p:ext uri="{BB962C8B-B14F-4D97-AF65-F5344CB8AC3E}">
        <p14:creationId xmlns:p14="http://schemas.microsoft.com/office/powerpoint/2010/main" val="219273873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3543300"/>
            <a:ext cx="6629400" cy="3314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828" y="0"/>
            <a:ext cx="6616147" cy="329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10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Breakthrough: Futures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19248" y="1447802"/>
            <a:ext cx="11151917" cy="50229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“Future” represents a future value.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Futures complete exactly once, either with a value or with an error.</a:t>
            </a:r>
            <a:br>
              <a:rPr lang="en-US" dirty="0"/>
            </a:br>
            <a:r>
              <a:rPr lang="en-US" dirty="0"/>
              <a:t>Futures support continuations.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Futures are object representations of asynchronous operations.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Futures are monads.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17443" y="5257040"/>
            <a:ext cx="1519327" cy="4431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spc="-70" dirty="0">
                <a:solidFill>
                  <a:srgbClr val="00B050"/>
                </a:solidFill>
                <a:latin typeface="Consolas" panose="020B0609020204030204" pitchFamily="49" charset="0"/>
              </a:rPr>
              <a:t>Task&lt;T&gt;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417442" y="5834742"/>
            <a:ext cx="1519327" cy="4431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spc="-70" dirty="0">
                <a:solidFill>
                  <a:srgbClr val="00B050"/>
                </a:solidFill>
                <a:latin typeface="Consolas" panose="020B0609020204030204" pitchFamily="49" charset="0"/>
              </a:rPr>
              <a:t>Promise</a:t>
            </a:r>
          </a:p>
        </p:txBody>
      </p:sp>
    </p:spTree>
    <p:extLst>
      <p:ext uri="{BB962C8B-B14F-4D97-AF65-F5344CB8AC3E}">
        <p14:creationId xmlns:p14="http://schemas.microsoft.com/office/powerpoint/2010/main" val="2462222877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Breakthrough: Futures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19248" y="1447802"/>
            <a:ext cx="11151917" cy="281307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“Future” can be anything…</a:t>
            </a:r>
          </a:p>
          <a:p>
            <a:pPr lvl="1"/>
            <a:r>
              <a:rPr lang="en-US" dirty="0"/>
              <a:t>File download</a:t>
            </a:r>
          </a:p>
          <a:p>
            <a:pPr lvl="1"/>
            <a:r>
              <a:rPr lang="en-US" dirty="0"/>
              <a:t>Database write</a:t>
            </a:r>
          </a:p>
          <a:p>
            <a:pPr lvl="1"/>
            <a:r>
              <a:rPr lang="en-US" dirty="0"/>
              <a:t>Timeout</a:t>
            </a:r>
          </a:p>
          <a:p>
            <a:pPr lvl="1"/>
            <a:r>
              <a:rPr lang="en-US" dirty="0"/>
              <a:t>“Join” of other futures</a:t>
            </a:r>
          </a:p>
          <a:p>
            <a:pPr lvl="1"/>
            <a:r>
              <a:rPr lang="en-US" dirty="0"/>
              <a:t>Mutual exclusion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170" y="2329544"/>
            <a:ext cx="4853173" cy="338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878554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Future&lt;string&gt;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Future&lt;void&gt;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return Download()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.then(data =&gt; { return Save(data); });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99092520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Future&lt;string&gt;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Future&lt;void&gt;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417345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return Download()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.then(data =&gt; { return Save(data); });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  <a:p>
            <a:endParaRPr lang="en-US" sz="2400" dirty="0">
              <a:latin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return Download()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.then(data =&gt; { return Save(data); })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.then(() =&gt; { return Log("done!"); });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04144902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Futures: Problems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1197323"/>
            <a:ext cx="12192000" cy="5362430"/>
          </a:xfrm>
        </p:spPr>
        <p:txBody>
          <a:bodyPr/>
          <a:lstStyle/>
          <a:p>
            <a:endParaRPr lang="en-US" dirty="0"/>
          </a:p>
          <a:p>
            <a:r>
              <a:rPr lang="en-US" strike="sngStrike" dirty="0"/>
              <a:t>Have to read code backwards.</a:t>
            </a:r>
          </a:p>
          <a:p>
            <a:endParaRPr lang="en-US" dirty="0"/>
          </a:p>
          <a:p>
            <a:r>
              <a:rPr lang="en-US" strike="sngStrike" dirty="0"/>
              <a:t>Manual error handling.</a:t>
            </a:r>
          </a:p>
          <a:p>
            <a:endParaRPr lang="en-US" dirty="0"/>
          </a:p>
          <a:p>
            <a:r>
              <a:rPr lang="en-US" strike="sngStrike" dirty="0"/>
              <a:t>Deep</a:t>
            </a:r>
            <a:r>
              <a:rPr lang="en-US" dirty="0"/>
              <a:t> Shallow nesting.</a:t>
            </a:r>
          </a:p>
          <a:p>
            <a:endParaRPr lang="en-US" dirty="0"/>
          </a:p>
          <a:p>
            <a:r>
              <a:rPr lang="en-US" dirty="0"/>
              <a:t>Non-trivial logic (loops, joins) require </a:t>
            </a:r>
            <a:r>
              <a:rPr lang="en-US" strike="sngStrike" dirty="0"/>
              <a:t>manual state machines</a:t>
            </a:r>
            <a:r>
              <a:rPr lang="en-US" dirty="0"/>
              <a:t> multiple methods with spread-out semantics.</a:t>
            </a:r>
          </a:p>
        </p:txBody>
      </p:sp>
    </p:spTree>
    <p:extLst>
      <p:ext uri="{BB962C8B-B14F-4D97-AF65-F5344CB8AC3E}">
        <p14:creationId xmlns:p14="http://schemas.microsoft.com/office/powerpoint/2010/main" val="716403028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Future&lt;string&gt;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Future&lt;void&gt;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string data = await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await Save(data);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54648648"/>
      </p:ext>
    </p:extLst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string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string data =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Save(data);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18336473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Async: Problems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1197324"/>
            <a:ext cx="12192000" cy="4914359"/>
          </a:xfrm>
        </p:spPr>
        <p:txBody>
          <a:bodyPr/>
          <a:lstStyle/>
          <a:p>
            <a:endParaRPr lang="en-US" dirty="0"/>
          </a:p>
          <a:p>
            <a:r>
              <a:rPr lang="en-US" strike="sngStrike" dirty="0"/>
              <a:t>Have to read code backwards.</a:t>
            </a:r>
          </a:p>
          <a:p>
            <a:endParaRPr lang="en-US" dirty="0"/>
          </a:p>
          <a:p>
            <a:r>
              <a:rPr lang="en-US" strike="sngStrike" dirty="0"/>
              <a:t>Manual error handling.</a:t>
            </a:r>
          </a:p>
          <a:p>
            <a:endParaRPr lang="en-US" dirty="0"/>
          </a:p>
          <a:p>
            <a:r>
              <a:rPr lang="en-US" strike="sngStrike" dirty="0"/>
              <a:t>Deep nesting.</a:t>
            </a:r>
          </a:p>
          <a:p>
            <a:endParaRPr lang="en-US" dirty="0"/>
          </a:p>
          <a:p>
            <a:r>
              <a:rPr lang="en-US" strike="sngStrike" dirty="0"/>
              <a:t>Non-trivial logic (loops, joins) require manual state machines.</a:t>
            </a:r>
          </a:p>
        </p:txBody>
      </p:sp>
    </p:spTree>
    <p:extLst>
      <p:ext uri="{BB962C8B-B14F-4D97-AF65-F5344CB8AC3E}">
        <p14:creationId xmlns:p14="http://schemas.microsoft.com/office/powerpoint/2010/main" val="44550441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Asynchrony is concurrency without threads.</a:t>
            </a:r>
          </a:p>
          <a:p>
            <a:pPr lvl="1"/>
            <a:r>
              <a:rPr lang="en-US"/>
              <a:t>Truly without threads. Not even OS or driver threads.</a:t>
            </a:r>
          </a:p>
          <a:p>
            <a:r>
              <a:rPr lang="en-US"/>
              <a:t>Benefits of asynchrony:</a:t>
            </a:r>
          </a:p>
          <a:p>
            <a:pPr lvl="1"/>
            <a:r>
              <a:rPr lang="en-US"/>
              <a:t>Responsiveness for clients (especially mobile).</a:t>
            </a:r>
          </a:p>
          <a:p>
            <a:pPr lvl="1"/>
            <a:r>
              <a:rPr lang="en-US"/>
              <a:t>Scalability for servers (especially cloud).</a:t>
            </a:r>
          </a:p>
          <a:p>
            <a:r>
              <a:rPr lang="en-US"/>
              <a:t>But asynchrony is hard. </a:t>
            </a:r>
            <a:r>
              <a:rPr lang="en-US">
                <a:sym typeface="Wingdings" panose="05000000000000000000" pitchFamily="2" charset="2"/>
              </a:rPr>
              <a:t></a:t>
            </a:r>
            <a:endParaRPr lang="en-US"/>
          </a:p>
          <a:p>
            <a:r>
              <a:rPr lang="en-US"/>
              <a:t>Languages are adopting async to make asynchrony easier. </a:t>
            </a:r>
            <a:r>
              <a:rPr lang="en-US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 Case You Just Woke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789249"/>
      </p:ext>
    </p:extLst>
  </p:cSld>
  <p:clrMapOvr>
    <a:masterClrMapping/>
  </p:clrMapOvr>
  <p:transition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529" y="1103070"/>
            <a:ext cx="3129100" cy="39817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25930" y="3296644"/>
            <a:ext cx="2912785" cy="470898"/>
          </a:xfrm>
          <a:prstGeom prst="rect">
            <a:avLst/>
          </a:prstGeom>
          <a:noFill/>
        </p:spPr>
        <p:txBody>
          <a:bodyPr wrap="none" lIns="137160" tIns="109728" rIns="137160" bIns="109728" rtlCol="0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Go forth and be awesome!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95786" y="5084852"/>
            <a:ext cx="3003707" cy="346249"/>
          </a:xfrm>
          <a:prstGeom prst="rect">
            <a:avLst/>
          </a:prstGeom>
          <a:noFill/>
        </p:spPr>
        <p:txBody>
          <a:bodyPr wrap="none" lIns="137160" tIns="109728" rIns="137160" bIns="109728" rtlCol="0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900" dirty="0"/>
              <a:t>Image from </a:t>
            </a:r>
            <a:r>
              <a:rPr lang="en-US" sz="900" dirty="0" err="1"/>
              <a:t>Etsy</a:t>
            </a:r>
            <a:r>
              <a:rPr lang="en-US" sz="900" dirty="0"/>
              <a:t> user </a:t>
            </a:r>
            <a:r>
              <a:rPr lang="en-US" sz="900" dirty="0" err="1"/>
              <a:t>Rosewine</a:t>
            </a:r>
            <a:r>
              <a:rPr lang="en-US" sz="900" dirty="0"/>
              <a:t>; used with permission</a:t>
            </a:r>
          </a:p>
        </p:txBody>
      </p:sp>
    </p:spTree>
    <p:extLst>
      <p:ext uri="{BB962C8B-B14F-4D97-AF65-F5344CB8AC3E}">
        <p14:creationId xmlns:p14="http://schemas.microsoft.com/office/powerpoint/2010/main" val="324359476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6493"/>
            <a:ext cx="12192000" cy="600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0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392" y="0"/>
            <a:ext cx="79892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91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790" y="0"/>
            <a:ext cx="52264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Syntax</a:t>
            </a:r>
          </a:p>
        </p:txBody>
      </p:sp>
    </p:spTree>
    <p:extLst>
      <p:ext uri="{BB962C8B-B14F-4D97-AF65-F5344CB8AC3E}">
        <p14:creationId xmlns:p14="http://schemas.microsoft.com/office/powerpoint/2010/main" val="94086590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">
  <a:themeElements>
    <a:clrScheme name="Custom 1">
      <a:dk1>
        <a:srgbClr val="505050"/>
      </a:dk1>
      <a:lt1>
        <a:srgbClr val="FFFFFF"/>
      </a:lt1>
      <a:dk2>
        <a:srgbClr val="00518E"/>
      </a:dk2>
      <a:lt2>
        <a:srgbClr val="9DD7FC"/>
      </a:lt2>
      <a:accent1>
        <a:srgbClr val="0072C6"/>
      </a:accent1>
      <a:accent2>
        <a:srgbClr val="258244"/>
      </a:accent2>
      <a:accent3>
        <a:srgbClr val="F15628"/>
      </a:accent3>
      <a:accent4>
        <a:srgbClr val="442359"/>
      </a:accent4>
      <a:accent5>
        <a:srgbClr val="B4009E"/>
      </a:accent5>
      <a:accent6>
        <a:srgbClr val="F47836"/>
      </a:accent6>
      <a:hlink>
        <a:srgbClr val="00518E"/>
      </a:hlink>
      <a:folHlink>
        <a:srgbClr val="00518E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" id="{AC9B6D51-8BBA-4D25-816B-B1B284F1984B}" vid="{5CB1449E-9144-40FE-A958-E686E7966457}"/>
    </a:ext>
  </a:extLst>
</a:theme>
</file>

<file path=ppt/theme/theme2.xml><?xml version="1.0" encoding="utf-8"?>
<a:theme xmlns:a="http://schemas.openxmlformats.org/drawingml/2006/main" name="VS11_Beta_Template_Dark_16x9">
  <a:themeElements>
    <a:clrScheme name="Custom 1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54A6"/>
      </a:accent1>
      <a:accent2>
        <a:srgbClr val="F7941E"/>
      </a:accent2>
      <a:accent3>
        <a:srgbClr val="8DC63F"/>
      </a:accent3>
      <a:accent4>
        <a:srgbClr val="FFF200"/>
      </a:accent4>
      <a:accent5>
        <a:srgbClr val="00AEEF"/>
      </a:accent5>
      <a:accent6>
        <a:srgbClr val="7E499D"/>
      </a:accent6>
      <a:hlink>
        <a:srgbClr val="FFFFFF"/>
      </a:hlink>
      <a:folHlink>
        <a:srgbClr val="FFFFFF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14099" fontAlgn="base">
          <a:lnSpc>
            <a:spcPct val="90000"/>
          </a:lnSpc>
          <a:spcBef>
            <a:spcPct val="0"/>
          </a:spcBef>
          <a:spcAft>
            <a:spcPct val="0"/>
          </a:spcAft>
          <a:defRPr sz="2200" spc="-1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lnSpc>
            <a:spcPct val="90000"/>
          </a:lnSpc>
          <a:defRPr sz="3200" spc="-70" dirty="0" smtClean="0">
            <a:gradFill>
              <a:gsLst>
                <a:gs pos="0">
                  <a:schemeClr val="tx2"/>
                </a:gs>
                <a:gs pos="78000">
                  <a:schemeClr val="tx2"/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VS11_Beta_Template_Dark_16x9">
  <a:themeElements>
    <a:clrScheme name="Custom 1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54A6"/>
      </a:accent1>
      <a:accent2>
        <a:srgbClr val="F7941E"/>
      </a:accent2>
      <a:accent3>
        <a:srgbClr val="8DC63F"/>
      </a:accent3>
      <a:accent4>
        <a:srgbClr val="FFF200"/>
      </a:accent4>
      <a:accent5>
        <a:srgbClr val="00AEEF"/>
      </a:accent5>
      <a:accent6>
        <a:srgbClr val="7E499D"/>
      </a:accent6>
      <a:hlink>
        <a:srgbClr val="FFFFFF"/>
      </a:hlink>
      <a:folHlink>
        <a:srgbClr val="FFFFFF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14099" fontAlgn="base">
          <a:lnSpc>
            <a:spcPct val="90000"/>
          </a:lnSpc>
          <a:spcBef>
            <a:spcPct val="0"/>
          </a:spcBef>
          <a:spcAft>
            <a:spcPct val="0"/>
          </a:spcAft>
          <a:defRPr sz="2200" spc="-1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lnSpc>
            <a:spcPct val="90000"/>
          </a:lnSpc>
          <a:defRPr sz="3200" spc="-70" dirty="0" smtClean="0">
            <a:gradFill>
              <a:gsLst>
                <a:gs pos="0">
                  <a:schemeClr val="tx2"/>
                </a:gs>
                <a:gs pos="78000">
                  <a:schemeClr val="tx2"/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Microsoft</Template>
  <TotalTime>18763</TotalTime>
  <Words>3509</Words>
  <Application>Microsoft Office PowerPoint</Application>
  <PresentationFormat>Widescreen</PresentationFormat>
  <Paragraphs>550</Paragraphs>
  <Slides>59</Slides>
  <Notes>57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59</vt:i4>
      </vt:variant>
    </vt:vector>
  </HeadingPairs>
  <TitlesOfParts>
    <vt:vector size="68" baseType="lpstr">
      <vt:lpstr>Arial</vt:lpstr>
      <vt:lpstr>Calibri</vt:lpstr>
      <vt:lpstr>Consolas</vt:lpstr>
      <vt:lpstr>Segoe UI</vt:lpstr>
      <vt:lpstr>Segoe UI Light</vt:lpstr>
      <vt:lpstr>Wingdings</vt:lpstr>
      <vt:lpstr>Microsoft</vt:lpstr>
      <vt:lpstr>VS11_Beta_Template_Dark_16x9</vt:lpstr>
      <vt:lpstr>1_VS11_Beta_Template_Dark_16x9</vt:lpstr>
      <vt:lpstr>Async Everywhere!</vt:lpstr>
      <vt:lpstr>PowerPoint Presentation</vt:lpstr>
      <vt:lpstr>Who is this guy?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Async Syntax</vt:lpstr>
      <vt:lpstr>Introduction to Async</vt:lpstr>
      <vt:lpstr>Introduction to Async</vt:lpstr>
      <vt:lpstr>Introduction to Async</vt:lpstr>
      <vt:lpstr>Introduction to Async</vt:lpstr>
      <vt:lpstr>Introduction to Async</vt:lpstr>
      <vt:lpstr>But Why?</vt:lpstr>
      <vt:lpstr>The Async Revolution</vt:lpstr>
      <vt:lpstr>The Async Revolution Invasion?</vt:lpstr>
      <vt:lpstr>Async Invasion Timeline</vt:lpstr>
      <vt:lpstr>Taking over the world! (TIOBE)</vt:lpstr>
      <vt:lpstr>Taking over the world! (PYPL)</vt:lpstr>
      <vt:lpstr>PowerPoint Presentation</vt:lpstr>
      <vt:lpstr>Terminology</vt:lpstr>
      <vt:lpstr>What’s “Asynchrony”?</vt:lpstr>
      <vt:lpstr>The Concurrent Universe</vt:lpstr>
      <vt:lpstr>PowerPoint Presentation</vt:lpstr>
      <vt:lpstr>Trigger Warning</vt:lpstr>
      <vt:lpstr>Trigger Warning</vt:lpstr>
      <vt:lpstr>Asynchronous (Nonblocking)</vt:lpstr>
      <vt:lpstr>Synchronous (Blocking)</vt:lpstr>
      <vt:lpstr>Mind: Blown</vt:lpstr>
      <vt:lpstr>Mind: Blown</vt:lpstr>
      <vt:lpstr>Asynchrony, What Is It Good For?</vt:lpstr>
      <vt:lpstr>Bringin’ It Home</vt:lpstr>
      <vt:lpstr>Keepin’ It Real</vt:lpstr>
      <vt:lpstr>Kickin’ It Old School</vt:lpstr>
      <vt:lpstr>Diggin’ That Hip Asynchrony</vt:lpstr>
      <vt:lpstr>It Ain’t All Fly, Tho</vt:lpstr>
      <vt:lpstr>Async is Dyno-Mite!</vt:lpstr>
      <vt:lpstr>Summary So Far</vt:lpstr>
      <vt:lpstr>Async as a Language Feature</vt:lpstr>
      <vt:lpstr>Today’s Fortune Cookie</vt:lpstr>
      <vt:lpstr>Archaeology of Asynchrony</vt:lpstr>
      <vt:lpstr>Example Secret Sauce</vt:lpstr>
      <vt:lpstr>Synchronous</vt:lpstr>
      <vt:lpstr>Events</vt:lpstr>
      <vt:lpstr>Events</vt:lpstr>
      <vt:lpstr>Events: Problems</vt:lpstr>
      <vt:lpstr>Callbacks / CPS</vt:lpstr>
      <vt:lpstr>Callbacks / CPS: Problems</vt:lpstr>
      <vt:lpstr>The Breakthrough: Futures</vt:lpstr>
      <vt:lpstr>The Breakthrough: Futures</vt:lpstr>
      <vt:lpstr>Futures</vt:lpstr>
      <vt:lpstr>Futures</vt:lpstr>
      <vt:lpstr>Futures: Problems</vt:lpstr>
      <vt:lpstr>Async</vt:lpstr>
      <vt:lpstr>Synchronous</vt:lpstr>
      <vt:lpstr>Async: Problems</vt:lpstr>
      <vt:lpstr>In Case You Just Woke Up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Intermediate Async</dc:title>
  <dc:creator>Stephen Cleary</dc:creator>
  <cp:lastModifiedBy>Stephen Cleary</cp:lastModifiedBy>
  <cp:revision>390</cp:revision>
  <dcterms:created xsi:type="dcterms:W3CDTF">2013-02-28T01:41:02Z</dcterms:created>
  <dcterms:modified xsi:type="dcterms:W3CDTF">2020-12-02T16:45:50Z</dcterms:modified>
</cp:coreProperties>
</file>

<file path=docProps/thumbnail.jpeg>
</file>